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7" r:id="rId6"/>
    <p:sldId id="268" r:id="rId7"/>
    <p:sldId id="261" r:id="rId8"/>
    <p:sldId id="260" r:id="rId9"/>
    <p:sldId id="269" r:id="rId10"/>
    <p:sldId id="270" r:id="rId11"/>
    <p:sldId id="262" r:id="rId12"/>
    <p:sldId id="271" r:id="rId13"/>
    <p:sldId id="272" r:id="rId14"/>
    <p:sldId id="275" r:id="rId15"/>
    <p:sldId id="273" r:id="rId16"/>
    <p:sldId id="274" r:id="rId17"/>
    <p:sldId id="276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74"/>
    <a:srgbClr val="1CADE4"/>
    <a:srgbClr val="F8B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26" autoAdjust="0"/>
  </p:normalViewPr>
  <p:slideViewPr>
    <p:cSldViewPr snapToGrid="0">
      <p:cViewPr varScale="1">
        <p:scale>
          <a:sx n="101" d="100"/>
          <a:sy n="101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E14CD-90FC-44B3-8C8F-6F2BB1D671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4ACF73-05C9-42DE-9B9F-E250D3BC0A7D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Найдите спокойное место.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C2C2A-2A0D-447D-BA5B-9A0ECEBD4A29}" type="parTrans" cxnId="{5A35897E-D0FF-4720-9B1C-168697B8C23B}">
      <dgm:prSet/>
      <dgm:spPr/>
      <dgm:t>
        <a:bodyPr/>
        <a:lstStyle/>
        <a:p>
          <a:endParaRPr lang="ru-RU" sz="1600"/>
        </a:p>
      </dgm:t>
    </dgm:pt>
    <dgm:pt modelId="{4FAFE68F-4F6C-461E-A9D1-9217721C6598}" type="sibTrans" cxnId="{5A35897E-D0FF-4720-9B1C-168697B8C23B}">
      <dgm:prSet/>
      <dgm:spPr/>
      <dgm:t>
        <a:bodyPr/>
        <a:lstStyle/>
        <a:p>
          <a:endParaRPr lang="ru-RU" sz="1600"/>
        </a:p>
      </dgm:t>
    </dgm:pt>
    <dgm:pt modelId="{B514F0AA-00DD-49C9-B652-28E144DEE96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Ребёнок должен сидеть рядом и видеть книгу.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64602-30F7-45BF-B278-D5DEB5FA9DFE}" type="parTrans" cxnId="{8C9F106A-AC64-4103-A565-7138B2CBE69D}">
      <dgm:prSet/>
      <dgm:spPr/>
      <dgm:t>
        <a:bodyPr/>
        <a:lstStyle/>
        <a:p>
          <a:endParaRPr lang="ru-RU" sz="1600"/>
        </a:p>
      </dgm:t>
    </dgm:pt>
    <dgm:pt modelId="{2F07DC59-5C3E-4DF0-B4A8-F3F11C64E8DC}" type="sibTrans" cxnId="{8C9F106A-AC64-4103-A565-7138B2CBE69D}">
      <dgm:prSet/>
      <dgm:spPr/>
      <dgm:t>
        <a:bodyPr/>
        <a:lstStyle/>
        <a:p>
          <a:endParaRPr lang="ru-RU" sz="1600"/>
        </a:p>
      </dgm:t>
    </dgm:pt>
    <dgm:pt modelId="{58BD9317-1252-4D06-9FB4-3F2113F1B4C6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Если ребёнку трудно прочесть слово, подскажите его.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BA6C2-760B-4A4F-9033-52DBF093DD17}" type="parTrans" cxnId="{2744EB2C-4619-4706-B61A-AFE73B435DA5}">
      <dgm:prSet/>
      <dgm:spPr/>
      <dgm:t>
        <a:bodyPr/>
        <a:lstStyle/>
        <a:p>
          <a:endParaRPr lang="ru-RU" sz="1600"/>
        </a:p>
      </dgm:t>
    </dgm:pt>
    <dgm:pt modelId="{9DDD80F3-8F3D-4DE3-84D9-DDB5906652A8}" type="sibTrans" cxnId="{2744EB2C-4619-4706-B61A-AFE73B435DA5}">
      <dgm:prSet/>
      <dgm:spPr/>
      <dgm:t>
        <a:bodyPr/>
        <a:lstStyle/>
        <a:p>
          <a:endParaRPr lang="ru-RU" sz="1600"/>
        </a:p>
      </dgm:t>
    </dgm:pt>
    <dgm:pt modelId="{A5058120-BF3F-4985-AB7D-D79AC23B6F8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Хвалите и подбадривайте на каждом этапе чтения.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66FD1-4B2B-4DBD-BF51-A87465BCB26B}" type="parTrans" cxnId="{853CDABB-9F22-478F-9DB8-F6998A415E3A}">
      <dgm:prSet/>
      <dgm:spPr/>
      <dgm:t>
        <a:bodyPr/>
        <a:lstStyle/>
        <a:p>
          <a:endParaRPr lang="ru-RU" sz="1600"/>
        </a:p>
      </dgm:t>
    </dgm:pt>
    <dgm:pt modelId="{B0BD936C-B342-4DE1-948F-EE1E35D719EA}" type="sibTrans" cxnId="{853CDABB-9F22-478F-9DB8-F6998A415E3A}">
      <dgm:prSet/>
      <dgm:spPr/>
      <dgm:t>
        <a:bodyPr/>
        <a:lstStyle/>
        <a:p>
          <a:endParaRPr lang="ru-RU" sz="1600"/>
        </a:p>
      </dgm:t>
    </dgm:pt>
    <dgm:pt modelId="{EE6CC365-D504-4125-BD1D-D1560C5738C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Обсудите прочитанное, пусть ребёнок расскажет своими словами, о чём прочитал.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FEECE-F83A-4CF7-A187-6F9AC44C6927}" type="parTrans" cxnId="{4186B98B-9734-4C8C-A4E0-E598455D2256}">
      <dgm:prSet/>
      <dgm:spPr/>
      <dgm:t>
        <a:bodyPr/>
        <a:lstStyle/>
        <a:p>
          <a:endParaRPr lang="ru-RU" sz="1600"/>
        </a:p>
      </dgm:t>
    </dgm:pt>
    <dgm:pt modelId="{20F7E75A-F192-47B1-BFC8-CE53F57FEF27}" type="sibTrans" cxnId="{4186B98B-9734-4C8C-A4E0-E598455D2256}">
      <dgm:prSet/>
      <dgm:spPr/>
      <dgm:t>
        <a:bodyPr/>
        <a:lstStyle/>
        <a:p>
          <a:endParaRPr lang="ru-RU" sz="1600"/>
        </a:p>
      </dgm:t>
    </dgm:pt>
    <dgm:pt modelId="{1F8A122C-7156-4FC4-8A98-2CD6F89B211D}" type="pres">
      <dgm:prSet presAssocID="{7A0E14CD-90FC-44B3-8C8F-6F2BB1D671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C9B41-4246-47F8-8FE3-5EBC3A588BC2}" type="pres">
      <dgm:prSet presAssocID="{764ACF73-05C9-42DE-9B9F-E250D3BC0A7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61D2C-A5E2-404C-B25E-DB8DABD5227B}" type="pres">
      <dgm:prSet presAssocID="{4FAFE68F-4F6C-461E-A9D1-9217721C6598}" presName="spacer" presStyleCnt="0"/>
      <dgm:spPr/>
    </dgm:pt>
    <dgm:pt modelId="{90B30DE9-7870-4404-9A97-1AAFFC98936C}" type="pres">
      <dgm:prSet presAssocID="{B514F0AA-00DD-49C9-B652-28E144DEE96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C04CA-3DD6-4C2B-A52A-591B384637FF}" type="pres">
      <dgm:prSet presAssocID="{2F07DC59-5C3E-4DF0-B4A8-F3F11C64E8DC}" presName="spacer" presStyleCnt="0"/>
      <dgm:spPr/>
    </dgm:pt>
    <dgm:pt modelId="{D1DE2B07-7BC2-48AB-86D3-CF998F1049D0}" type="pres">
      <dgm:prSet presAssocID="{58BD9317-1252-4D06-9FB4-3F2113F1B4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8A9D9-5B12-4A32-8417-11D9FBD636C7}" type="pres">
      <dgm:prSet presAssocID="{9DDD80F3-8F3D-4DE3-84D9-DDB5906652A8}" presName="spacer" presStyleCnt="0"/>
      <dgm:spPr/>
    </dgm:pt>
    <dgm:pt modelId="{43060E7D-3865-4440-8B71-B0765581E42C}" type="pres">
      <dgm:prSet presAssocID="{A5058120-BF3F-4985-AB7D-D79AC23B6F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C2322-EA54-4182-A235-CD7C3ECDE4C0}" type="pres">
      <dgm:prSet presAssocID="{B0BD936C-B342-4DE1-948F-EE1E35D719EA}" presName="spacer" presStyleCnt="0"/>
      <dgm:spPr/>
    </dgm:pt>
    <dgm:pt modelId="{531B8478-DD62-4A88-94AC-32C2E896B354}" type="pres">
      <dgm:prSet presAssocID="{EE6CC365-D504-4125-BD1D-D1560C5738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6B98B-9734-4C8C-A4E0-E598455D2256}" srcId="{7A0E14CD-90FC-44B3-8C8F-6F2BB1D6713F}" destId="{EE6CC365-D504-4125-BD1D-D1560C5738CA}" srcOrd="4" destOrd="0" parTransId="{224FEECE-F83A-4CF7-A187-6F9AC44C6927}" sibTransId="{20F7E75A-F192-47B1-BFC8-CE53F57FEF27}"/>
    <dgm:cxn modelId="{853CDABB-9F22-478F-9DB8-F6998A415E3A}" srcId="{7A0E14CD-90FC-44B3-8C8F-6F2BB1D6713F}" destId="{A5058120-BF3F-4985-AB7D-D79AC23B6F8F}" srcOrd="3" destOrd="0" parTransId="{F5166FD1-4B2B-4DBD-BF51-A87465BCB26B}" sibTransId="{B0BD936C-B342-4DE1-948F-EE1E35D719EA}"/>
    <dgm:cxn modelId="{C2ADBF80-5ED7-4425-81B4-4E9669528142}" type="presOf" srcId="{A5058120-BF3F-4985-AB7D-D79AC23B6F8F}" destId="{43060E7D-3865-4440-8B71-B0765581E42C}" srcOrd="0" destOrd="0" presId="urn:microsoft.com/office/officeart/2005/8/layout/vList2"/>
    <dgm:cxn modelId="{2744EB2C-4619-4706-B61A-AFE73B435DA5}" srcId="{7A0E14CD-90FC-44B3-8C8F-6F2BB1D6713F}" destId="{58BD9317-1252-4D06-9FB4-3F2113F1B4C6}" srcOrd="2" destOrd="0" parTransId="{358BA6C2-760B-4A4F-9033-52DBF093DD17}" sibTransId="{9DDD80F3-8F3D-4DE3-84D9-DDB5906652A8}"/>
    <dgm:cxn modelId="{8C9F106A-AC64-4103-A565-7138B2CBE69D}" srcId="{7A0E14CD-90FC-44B3-8C8F-6F2BB1D6713F}" destId="{B514F0AA-00DD-49C9-B652-28E144DEE96F}" srcOrd="1" destOrd="0" parTransId="{E2964602-30F7-45BF-B278-D5DEB5FA9DFE}" sibTransId="{2F07DC59-5C3E-4DF0-B4A8-F3F11C64E8DC}"/>
    <dgm:cxn modelId="{6E718647-06D4-4FD1-B045-268910669F90}" type="presOf" srcId="{7A0E14CD-90FC-44B3-8C8F-6F2BB1D6713F}" destId="{1F8A122C-7156-4FC4-8A98-2CD6F89B211D}" srcOrd="0" destOrd="0" presId="urn:microsoft.com/office/officeart/2005/8/layout/vList2"/>
    <dgm:cxn modelId="{C7D5569F-55D9-4720-8E21-DA5E9629F16B}" type="presOf" srcId="{B514F0AA-00DD-49C9-B652-28E144DEE96F}" destId="{90B30DE9-7870-4404-9A97-1AAFFC98936C}" srcOrd="0" destOrd="0" presId="urn:microsoft.com/office/officeart/2005/8/layout/vList2"/>
    <dgm:cxn modelId="{1847CBAD-E433-41C9-84DD-696517281D3F}" type="presOf" srcId="{58BD9317-1252-4D06-9FB4-3F2113F1B4C6}" destId="{D1DE2B07-7BC2-48AB-86D3-CF998F1049D0}" srcOrd="0" destOrd="0" presId="urn:microsoft.com/office/officeart/2005/8/layout/vList2"/>
    <dgm:cxn modelId="{5A35897E-D0FF-4720-9B1C-168697B8C23B}" srcId="{7A0E14CD-90FC-44B3-8C8F-6F2BB1D6713F}" destId="{764ACF73-05C9-42DE-9B9F-E250D3BC0A7D}" srcOrd="0" destOrd="0" parTransId="{6F9C2C2A-2A0D-447D-BA5B-9A0ECEBD4A29}" sibTransId="{4FAFE68F-4F6C-461E-A9D1-9217721C6598}"/>
    <dgm:cxn modelId="{5AD0B03A-B081-4C50-B4A7-5524A59075AF}" type="presOf" srcId="{EE6CC365-D504-4125-BD1D-D1560C5738CA}" destId="{531B8478-DD62-4A88-94AC-32C2E896B354}" srcOrd="0" destOrd="0" presId="urn:microsoft.com/office/officeart/2005/8/layout/vList2"/>
    <dgm:cxn modelId="{369CF3C8-06E9-4206-B448-7962747FD876}" type="presOf" srcId="{764ACF73-05C9-42DE-9B9F-E250D3BC0A7D}" destId="{1DAC9B41-4246-47F8-8FE3-5EBC3A588BC2}" srcOrd="0" destOrd="0" presId="urn:microsoft.com/office/officeart/2005/8/layout/vList2"/>
    <dgm:cxn modelId="{73A9B147-BCF1-4A70-965E-5F5297E90B13}" type="presParOf" srcId="{1F8A122C-7156-4FC4-8A98-2CD6F89B211D}" destId="{1DAC9B41-4246-47F8-8FE3-5EBC3A588BC2}" srcOrd="0" destOrd="0" presId="urn:microsoft.com/office/officeart/2005/8/layout/vList2"/>
    <dgm:cxn modelId="{ABFCAABD-F2C8-4EDD-86D3-183EF09D4F97}" type="presParOf" srcId="{1F8A122C-7156-4FC4-8A98-2CD6F89B211D}" destId="{CAD61D2C-A5E2-404C-B25E-DB8DABD5227B}" srcOrd="1" destOrd="0" presId="urn:microsoft.com/office/officeart/2005/8/layout/vList2"/>
    <dgm:cxn modelId="{273AE90E-50CD-4D93-9089-7333EB510CA4}" type="presParOf" srcId="{1F8A122C-7156-4FC4-8A98-2CD6F89B211D}" destId="{90B30DE9-7870-4404-9A97-1AAFFC98936C}" srcOrd="2" destOrd="0" presId="urn:microsoft.com/office/officeart/2005/8/layout/vList2"/>
    <dgm:cxn modelId="{0D78D90F-F9BB-4B53-B874-BDF8046D86F8}" type="presParOf" srcId="{1F8A122C-7156-4FC4-8A98-2CD6F89B211D}" destId="{EACC04CA-3DD6-4C2B-A52A-591B384637FF}" srcOrd="3" destOrd="0" presId="urn:microsoft.com/office/officeart/2005/8/layout/vList2"/>
    <dgm:cxn modelId="{CACCFEA5-CFF9-400F-80D9-90BDA93A57AC}" type="presParOf" srcId="{1F8A122C-7156-4FC4-8A98-2CD6F89B211D}" destId="{D1DE2B07-7BC2-48AB-86D3-CF998F1049D0}" srcOrd="4" destOrd="0" presId="urn:microsoft.com/office/officeart/2005/8/layout/vList2"/>
    <dgm:cxn modelId="{E099C40B-1F4F-4ED1-AE6D-84ECEDD589E4}" type="presParOf" srcId="{1F8A122C-7156-4FC4-8A98-2CD6F89B211D}" destId="{3B38A9D9-5B12-4A32-8417-11D9FBD636C7}" srcOrd="5" destOrd="0" presId="urn:microsoft.com/office/officeart/2005/8/layout/vList2"/>
    <dgm:cxn modelId="{BA051D54-8EAF-4936-9501-91126CED8AA9}" type="presParOf" srcId="{1F8A122C-7156-4FC4-8A98-2CD6F89B211D}" destId="{43060E7D-3865-4440-8B71-B0765581E42C}" srcOrd="6" destOrd="0" presId="urn:microsoft.com/office/officeart/2005/8/layout/vList2"/>
    <dgm:cxn modelId="{B7DEF07E-48DD-4BFE-9FC7-58D39FA7A9F2}" type="presParOf" srcId="{1F8A122C-7156-4FC4-8A98-2CD6F89B211D}" destId="{AF7C2322-EA54-4182-A235-CD7C3ECDE4C0}" srcOrd="7" destOrd="0" presId="urn:microsoft.com/office/officeart/2005/8/layout/vList2"/>
    <dgm:cxn modelId="{1892FEC3-A296-44E6-9520-BA614BB3DBB3}" type="presParOf" srcId="{1F8A122C-7156-4FC4-8A98-2CD6F89B211D}" destId="{531B8478-DD62-4A88-94AC-32C2E896B3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F87F6-FBA9-4968-A684-7977FA7680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270A99-1CF6-441C-A345-C95EF6604458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Повышает уважение к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себе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DA272-431E-45C6-94CF-9D29802C9042}" type="parTrans" cxnId="{82DEEF19-28B0-4BBD-8A66-7832AB180FDD}">
      <dgm:prSet/>
      <dgm:spPr/>
      <dgm:t>
        <a:bodyPr/>
        <a:lstStyle/>
        <a:p>
          <a:endParaRPr lang="ru-RU" sz="1600"/>
        </a:p>
      </dgm:t>
    </dgm:pt>
    <dgm:pt modelId="{E426BBCB-7D11-4FC5-92AF-D45C2100E981}" type="sibTrans" cxnId="{82DEEF19-28B0-4BBD-8A66-7832AB180FDD}">
      <dgm:prSet/>
      <dgm:spPr/>
      <dgm:t>
        <a:bodyPr/>
        <a:lstStyle/>
        <a:p>
          <a:endParaRPr lang="ru-RU" sz="1600"/>
        </a:p>
      </dgm:t>
    </dgm:pt>
    <dgm:pt modelId="{227FC7ED-E11E-4F86-89E3-18C12FE44A1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Вырабатывает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мотивацию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поступков</a:t>
          </a:r>
          <a:endParaRPr lang="ru-RU" sz="1600" b="1" dirty="0">
            <a:solidFill>
              <a:srgbClr val="C00000"/>
            </a:solidFill>
          </a:endParaRPr>
        </a:p>
      </dgm:t>
    </dgm:pt>
    <dgm:pt modelId="{0250F583-6D00-4BD0-B1AD-56BE8FD454F5}" type="parTrans" cxnId="{17D3E2EB-0CCC-4909-8D3F-2051E23E9FFC}">
      <dgm:prSet/>
      <dgm:spPr/>
      <dgm:t>
        <a:bodyPr/>
        <a:lstStyle/>
        <a:p>
          <a:endParaRPr lang="ru-RU" sz="1600"/>
        </a:p>
      </dgm:t>
    </dgm:pt>
    <dgm:pt modelId="{2696FEC1-0100-4CCD-ABF8-83A8D585DEA0}" type="sibTrans" cxnId="{17D3E2EB-0CCC-4909-8D3F-2051E23E9FFC}">
      <dgm:prSet/>
      <dgm:spPr/>
      <dgm:t>
        <a:bodyPr/>
        <a:lstStyle/>
        <a:p>
          <a:endParaRPr lang="ru-RU" sz="1600"/>
        </a:p>
      </dgm:t>
    </dgm:pt>
    <dgm:pt modelId="{94526EA6-75A3-4499-AA83-360A298460CA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9C1BB-6372-4C6D-BBCD-4485DA3A222B}" type="parTrans" cxnId="{83BB2980-F783-4D5A-BAC0-9C27EDFA02C7}">
      <dgm:prSet/>
      <dgm:spPr/>
      <dgm:t>
        <a:bodyPr/>
        <a:lstStyle/>
        <a:p>
          <a:endParaRPr lang="ru-RU" sz="1600"/>
        </a:p>
      </dgm:t>
    </dgm:pt>
    <dgm:pt modelId="{189F6729-F15F-4BFB-A4CA-30E810957607}" type="sibTrans" cxnId="{83BB2980-F783-4D5A-BAC0-9C27EDFA02C7}">
      <dgm:prSet/>
      <dgm:spPr/>
      <dgm:t>
        <a:bodyPr/>
        <a:lstStyle/>
        <a:p>
          <a:endParaRPr lang="ru-RU" sz="1600"/>
        </a:p>
      </dgm:t>
    </dgm:pt>
    <dgm:pt modelId="{A41DA28C-18A2-431E-8579-015C86FC2F2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Дает возможность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отдохнуть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E7CBA-E75B-4237-92ED-22C4D6F72E1F}" type="parTrans" cxnId="{DD9ED2B5-75A0-4AC6-8CD6-89C95AA78BCE}">
      <dgm:prSet/>
      <dgm:spPr/>
      <dgm:t>
        <a:bodyPr/>
        <a:lstStyle/>
        <a:p>
          <a:endParaRPr lang="ru-RU" sz="1600"/>
        </a:p>
      </dgm:t>
    </dgm:pt>
    <dgm:pt modelId="{52450AFC-73FD-42CB-AF81-6F22B6D2F101}" type="sibTrans" cxnId="{DD9ED2B5-75A0-4AC6-8CD6-89C95AA78BCE}">
      <dgm:prSet/>
      <dgm:spPr/>
      <dgm:t>
        <a:bodyPr/>
        <a:lstStyle/>
        <a:p>
          <a:endParaRPr lang="ru-RU" sz="1600"/>
        </a:p>
      </dgm:t>
    </dgm:pt>
    <dgm:pt modelId="{AC4985EB-58EE-4468-92B6-09E59C593167}" type="pres">
      <dgm:prSet presAssocID="{F4BF87F6-FBA9-4968-A684-7977FA7680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A7CC6-A3A3-41CF-9DE8-2F894D53DBB4}" type="pres">
      <dgm:prSet presAssocID="{1B270A99-1CF6-441C-A345-C95EF66044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FF4A0-5ACD-4C0F-93BD-7DE3424FF759}" type="pres">
      <dgm:prSet presAssocID="{E426BBCB-7D11-4FC5-92AF-D45C2100E981}" presName="sibTrans" presStyleCnt="0"/>
      <dgm:spPr/>
    </dgm:pt>
    <dgm:pt modelId="{85B5CAE2-B070-4AC7-AED9-56F248517B28}" type="pres">
      <dgm:prSet presAssocID="{227FC7ED-E11E-4F86-89E3-18C12FE44A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D5396-EE40-461E-9130-D2D2B0B9AA52}" type="pres">
      <dgm:prSet presAssocID="{2696FEC1-0100-4CCD-ABF8-83A8D585DEA0}" presName="sibTrans" presStyleCnt="0"/>
      <dgm:spPr/>
    </dgm:pt>
    <dgm:pt modelId="{E2919149-F722-4D87-86E1-7E1C08210071}" type="pres">
      <dgm:prSet presAssocID="{94526EA6-75A3-4499-AA83-360A298460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8D692-38DE-4844-82C0-DEF2DD497545}" type="pres">
      <dgm:prSet presAssocID="{189F6729-F15F-4BFB-A4CA-30E810957607}" presName="sibTrans" presStyleCnt="0"/>
      <dgm:spPr/>
    </dgm:pt>
    <dgm:pt modelId="{3099510D-CE92-49FB-BC2C-C59BBEE0F405}" type="pres">
      <dgm:prSet presAssocID="{A41DA28C-18A2-431E-8579-015C86FC2F2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7951F-8BBC-4718-8403-8A087DD69375}" type="presOf" srcId="{227FC7ED-E11E-4F86-89E3-18C12FE44A15}" destId="{85B5CAE2-B070-4AC7-AED9-56F248517B28}" srcOrd="0" destOrd="0" presId="urn:microsoft.com/office/officeart/2005/8/layout/default"/>
    <dgm:cxn modelId="{5C789026-D72C-415B-9B75-3A841489EB37}" type="presOf" srcId="{A41DA28C-18A2-431E-8579-015C86FC2F24}" destId="{3099510D-CE92-49FB-BC2C-C59BBEE0F405}" srcOrd="0" destOrd="0" presId="urn:microsoft.com/office/officeart/2005/8/layout/default"/>
    <dgm:cxn modelId="{92969729-5D47-4C8F-BC5F-16CBD159E922}" type="presOf" srcId="{F4BF87F6-FBA9-4968-A684-7977FA768043}" destId="{AC4985EB-58EE-4468-92B6-09E59C593167}" srcOrd="0" destOrd="0" presId="urn:microsoft.com/office/officeart/2005/8/layout/default"/>
    <dgm:cxn modelId="{DD9ED2B5-75A0-4AC6-8CD6-89C95AA78BCE}" srcId="{F4BF87F6-FBA9-4968-A684-7977FA768043}" destId="{A41DA28C-18A2-431E-8579-015C86FC2F24}" srcOrd="3" destOrd="0" parTransId="{5EFE7CBA-E75B-4237-92ED-22C4D6F72E1F}" sibTransId="{52450AFC-73FD-42CB-AF81-6F22B6D2F101}"/>
    <dgm:cxn modelId="{82DEEF19-28B0-4BBD-8A66-7832AB180FDD}" srcId="{F4BF87F6-FBA9-4968-A684-7977FA768043}" destId="{1B270A99-1CF6-441C-A345-C95EF6604458}" srcOrd="0" destOrd="0" parTransId="{C71DA272-431E-45C6-94CF-9D29802C9042}" sibTransId="{E426BBCB-7D11-4FC5-92AF-D45C2100E981}"/>
    <dgm:cxn modelId="{17D3E2EB-0CCC-4909-8D3F-2051E23E9FFC}" srcId="{F4BF87F6-FBA9-4968-A684-7977FA768043}" destId="{227FC7ED-E11E-4F86-89E3-18C12FE44A15}" srcOrd="1" destOrd="0" parTransId="{0250F583-6D00-4BD0-B1AD-56BE8FD454F5}" sibTransId="{2696FEC1-0100-4CCD-ABF8-83A8D585DEA0}"/>
    <dgm:cxn modelId="{83BB2980-F783-4D5A-BAC0-9C27EDFA02C7}" srcId="{F4BF87F6-FBA9-4968-A684-7977FA768043}" destId="{94526EA6-75A3-4499-AA83-360A298460CA}" srcOrd="2" destOrd="0" parTransId="{5239C1BB-6372-4C6D-BBCD-4485DA3A222B}" sibTransId="{189F6729-F15F-4BFB-A4CA-30E810957607}"/>
    <dgm:cxn modelId="{53099089-1A1C-4B56-98A3-01D6B393F62D}" type="presOf" srcId="{1B270A99-1CF6-441C-A345-C95EF6604458}" destId="{1B0A7CC6-A3A3-41CF-9DE8-2F894D53DBB4}" srcOrd="0" destOrd="0" presId="urn:microsoft.com/office/officeart/2005/8/layout/default"/>
    <dgm:cxn modelId="{1CD45A45-A676-4F7D-9D03-9AEB5131E556}" type="presOf" srcId="{94526EA6-75A3-4499-AA83-360A298460CA}" destId="{E2919149-F722-4D87-86E1-7E1C08210071}" srcOrd="0" destOrd="0" presId="urn:microsoft.com/office/officeart/2005/8/layout/default"/>
    <dgm:cxn modelId="{BA53430F-31D7-4CC1-86A5-48B389B7BA22}" type="presParOf" srcId="{AC4985EB-58EE-4468-92B6-09E59C593167}" destId="{1B0A7CC6-A3A3-41CF-9DE8-2F894D53DBB4}" srcOrd="0" destOrd="0" presId="urn:microsoft.com/office/officeart/2005/8/layout/default"/>
    <dgm:cxn modelId="{096A6AD1-E7BF-45AD-A379-7F8DC06CE09E}" type="presParOf" srcId="{AC4985EB-58EE-4468-92B6-09E59C593167}" destId="{AD3FF4A0-5ACD-4C0F-93BD-7DE3424FF759}" srcOrd="1" destOrd="0" presId="urn:microsoft.com/office/officeart/2005/8/layout/default"/>
    <dgm:cxn modelId="{4AB099A4-5087-4751-ADC0-31AC75C6F462}" type="presParOf" srcId="{AC4985EB-58EE-4468-92B6-09E59C593167}" destId="{85B5CAE2-B070-4AC7-AED9-56F248517B28}" srcOrd="2" destOrd="0" presId="urn:microsoft.com/office/officeart/2005/8/layout/default"/>
    <dgm:cxn modelId="{3473343E-49C2-4B44-AB19-8C5C5E69FEA0}" type="presParOf" srcId="{AC4985EB-58EE-4468-92B6-09E59C593167}" destId="{410D5396-EE40-461E-9130-D2D2B0B9AA52}" srcOrd="3" destOrd="0" presId="urn:microsoft.com/office/officeart/2005/8/layout/default"/>
    <dgm:cxn modelId="{3B682C70-5FA7-4A51-83F8-CDCA2F73B794}" type="presParOf" srcId="{AC4985EB-58EE-4468-92B6-09E59C593167}" destId="{E2919149-F722-4D87-86E1-7E1C08210071}" srcOrd="4" destOrd="0" presId="urn:microsoft.com/office/officeart/2005/8/layout/default"/>
    <dgm:cxn modelId="{4BD9E93C-7463-4772-8D49-3A9B6B9F14EC}" type="presParOf" srcId="{AC4985EB-58EE-4468-92B6-09E59C593167}" destId="{2AD8D692-38DE-4844-82C0-DEF2DD497545}" srcOrd="5" destOrd="0" presId="urn:microsoft.com/office/officeart/2005/8/layout/default"/>
    <dgm:cxn modelId="{397B7F3D-C9CE-4AA4-93E6-C2575EFF658D}" type="presParOf" srcId="{AC4985EB-58EE-4468-92B6-09E59C593167}" destId="{3099510D-CE92-49FB-BC2C-C59BBEE0F40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8F284-9495-4D7C-AD8B-5239CDFA048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700387-4AF4-47F1-A283-660019A3989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Увеличивает запас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1D5115-A37B-4585-A998-F28E9D66926D}" type="parTrans" cxnId="{6F4C84AF-D014-4E96-AD68-DD08CF736B0D}">
      <dgm:prSet/>
      <dgm:spPr/>
      <dgm:t>
        <a:bodyPr/>
        <a:lstStyle/>
        <a:p>
          <a:endParaRPr lang="ru-RU" sz="1600"/>
        </a:p>
      </dgm:t>
    </dgm:pt>
    <dgm:pt modelId="{632B89E5-44F0-43DF-9B79-DED9B665E32E}" type="sibTrans" cxnId="{6F4C84AF-D014-4E96-AD68-DD08CF736B0D}">
      <dgm:prSet/>
      <dgm:spPr/>
      <dgm:t>
        <a:bodyPr/>
        <a:lstStyle/>
        <a:p>
          <a:endParaRPr lang="ru-RU" sz="1600"/>
        </a:p>
      </dgm:t>
    </dgm:pt>
    <dgm:pt modelId="{6B37FB02-B027-4FF5-8199-6FBC4A08646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Увеличивает Время, в течение которого удерживается внимание 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ребенка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4FF6A-7B98-47E2-AB2B-67EE9039F162}" type="parTrans" cxnId="{3F92BB8C-FA5A-419E-8309-6568CEF4517F}">
      <dgm:prSet/>
      <dgm:spPr/>
      <dgm:t>
        <a:bodyPr/>
        <a:lstStyle/>
        <a:p>
          <a:endParaRPr lang="ru-RU" sz="1600"/>
        </a:p>
      </dgm:t>
    </dgm:pt>
    <dgm:pt modelId="{9CCE22C5-3114-46A0-979B-2D67F0FDD833}" type="sibTrans" cxnId="{3F92BB8C-FA5A-419E-8309-6568CEF4517F}">
      <dgm:prSet/>
      <dgm:spPr/>
      <dgm:t>
        <a:bodyPr/>
        <a:lstStyle/>
        <a:p>
          <a:endParaRPr lang="ru-RU" sz="1600"/>
        </a:p>
      </dgm:t>
    </dgm:pt>
    <dgm:pt modelId="{7A125A33-94EA-49BD-AAE0-2E92EA7305C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Улучшает его восприятие (умение понимать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8D3B9-B55A-463B-8A02-EB0BB487A23E}" type="parTrans" cxnId="{0466DBE3-99B0-4F4A-8BA5-EBBD4928372E}">
      <dgm:prSet/>
      <dgm:spPr/>
      <dgm:t>
        <a:bodyPr/>
        <a:lstStyle/>
        <a:p>
          <a:endParaRPr lang="ru-RU" sz="1600"/>
        </a:p>
      </dgm:t>
    </dgm:pt>
    <dgm:pt modelId="{0BE218DC-B146-4219-A3E7-C70B27729F52}" type="sibTrans" cxnId="{0466DBE3-99B0-4F4A-8BA5-EBBD4928372E}">
      <dgm:prSet/>
      <dgm:spPr/>
      <dgm:t>
        <a:bodyPr/>
        <a:lstStyle/>
        <a:p>
          <a:endParaRPr lang="ru-RU" sz="1600"/>
        </a:p>
      </dgm:t>
    </dgm:pt>
    <dgm:pt modelId="{236180AE-CC8B-4136-BC94-39FC36D6AB0D}" type="pres">
      <dgm:prSet presAssocID="{C568F284-9495-4D7C-AD8B-5239CDFA04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77ABBD-05BB-4783-B160-0E9F4604C472}" type="pres">
      <dgm:prSet presAssocID="{9D700387-4AF4-47F1-A283-660019A398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87396-27D0-41CF-A765-4038B5F7737A}" type="pres">
      <dgm:prSet presAssocID="{632B89E5-44F0-43DF-9B79-DED9B665E32E}" presName="sibTrans" presStyleCnt="0"/>
      <dgm:spPr/>
    </dgm:pt>
    <dgm:pt modelId="{723922F8-CB8C-4FD0-A433-B17896997F9C}" type="pres">
      <dgm:prSet presAssocID="{6B37FB02-B027-4FF5-8199-6FBC4A08646E}" presName="node" presStyleLbl="node1" presStyleIdx="1" presStyleCnt="3" custScaleY="129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4F448-BCC6-47FF-BA9F-8D469B24C900}" type="pres">
      <dgm:prSet presAssocID="{9CCE22C5-3114-46A0-979B-2D67F0FDD833}" presName="sibTrans" presStyleCnt="0"/>
      <dgm:spPr/>
    </dgm:pt>
    <dgm:pt modelId="{690EFE44-184D-4956-ADE5-FC58ECA5D431}" type="pres">
      <dgm:prSet presAssocID="{7A125A33-94EA-49BD-AAE0-2E92EA7305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C84AF-D014-4E96-AD68-DD08CF736B0D}" srcId="{C568F284-9495-4D7C-AD8B-5239CDFA0482}" destId="{9D700387-4AF4-47F1-A283-660019A3989B}" srcOrd="0" destOrd="0" parTransId="{241D5115-A37B-4585-A998-F28E9D66926D}" sibTransId="{632B89E5-44F0-43DF-9B79-DED9B665E32E}"/>
    <dgm:cxn modelId="{4DB22180-3BEB-4859-BF5F-8632FA3C6D0B}" type="presOf" srcId="{C568F284-9495-4D7C-AD8B-5239CDFA0482}" destId="{236180AE-CC8B-4136-BC94-39FC36D6AB0D}" srcOrd="0" destOrd="0" presId="urn:microsoft.com/office/officeart/2005/8/layout/default"/>
    <dgm:cxn modelId="{C66EFE9C-0AB3-48A4-AAE6-E7DDB7E6F8AE}" type="presOf" srcId="{7A125A33-94EA-49BD-AAE0-2E92EA7305CB}" destId="{690EFE44-184D-4956-ADE5-FC58ECA5D431}" srcOrd="0" destOrd="0" presId="urn:microsoft.com/office/officeart/2005/8/layout/default"/>
    <dgm:cxn modelId="{0466DBE3-99B0-4F4A-8BA5-EBBD4928372E}" srcId="{C568F284-9495-4D7C-AD8B-5239CDFA0482}" destId="{7A125A33-94EA-49BD-AAE0-2E92EA7305CB}" srcOrd="2" destOrd="0" parTransId="{F968D3B9-B55A-463B-8A02-EB0BB487A23E}" sibTransId="{0BE218DC-B146-4219-A3E7-C70B27729F52}"/>
    <dgm:cxn modelId="{082A4FD3-570E-4899-BC0C-2870A047CE5F}" type="presOf" srcId="{6B37FB02-B027-4FF5-8199-6FBC4A08646E}" destId="{723922F8-CB8C-4FD0-A433-B17896997F9C}" srcOrd="0" destOrd="0" presId="urn:microsoft.com/office/officeart/2005/8/layout/default"/>
    <dgm:cxn modelId="{3F92BB8C-FA5A-419E-8309-6568CEF4517F}" srcId="{C568F284-9495-4D7C-AD8B-5239CDFA0482}" destId="{6B37FB02-B027-4FF5-8199-6FBC4A08646E}" srcOrd="1" destOrd="0" parTransId="{A0F4FF6A-7B98-47E2-AB2B-67EE9039F162}" sibTransId="{9CCE22C5-3114-46A0-979B-2D67F0FDD833}"/>
    <dgm:cxn modelId="{D6081BC0-6592-4073-A2F7-E98C34AA6700}" type="presOf" srcId="{9D700387-4AF4-47F1-A283-660019A3989B}" destId="{AF77ABBD-05BB-4783-B160-0E9F4604C472}" srcOrd="0" destOrd="0" presId="urn:microsoft.com/office/officeart/2005/8/layout/default"/>
    <dgm:cxn modelId="{D35ED384-FD94-4528-8463-698A882941F6}" type="presParOf" srcId="{236180AE-CC8B-4136-BC94-39FC36D6AB0D}" destId="{AF77ABBD-05BB-4783-B160-0E9F4604C472}" srcOrd="0" destOrd="0" presId="urn:microsoft.com/office/officeart/2005/8/layout/default"/>
    <dgm:cxn modelId="{76149BF3-25F1-433E-A4A5-6AB773D2980C}" type="presParOf" srcId="{236180AE-CC8B-4136-BC94-39FC36D6AB0D}" destId="{D5A87396-27D0-41CF-A765-4038B5F7737A}" srcOrd="1" destOrd="0" presId="urn:microsoft.com/office/officeart/2005/8/layout/default"/>
    <dgm:cxn modelId="{117A2090-1769-4AB8-8A45-4606ECAC8095}" type="presParOf" srcId="{236180AE-CC8B-4136-BC94-39FC36D6AB0D}" destId="{723922F8-CB8C-4FD0-A433-B17896997F9C}" srcOrd="2" destOrd="0" presId="urn:microsoft.com/office/officeart/2005/8/layout/default"/>
    <dgm:cxn modelId="{0CC43C0A-B3DD-4D6C-AB15-2B9ACD57557F}" type="presParOf" srcId="{236180AE-CC8B-4136-BC94-39FC36D6AB0D}" destId="{43A4F448-BCC6-47FF-BA9F-8D469B24C900}" srcOrd="3" destOrd="0" presId="urn:microsoft.com/office/officeart/2005/8/layout/default"/>
    <dgm:cxn modelId="{0CA568C5-1F8B-4D7E-830E-E21F8BA561A8}" type="presParOf" srcId="{236180AE-CC8B-4136-BC94-39FC36D6AB0D}" destId="{690EFE44-184D-4956-ADE5-FC58ECA5D43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CDFFE-76B0-495F-89AD-0416DC18B99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2777FE-607E-459F-B13E-B4B4BB45AEE9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Переворачивание страниц способствует развитию двигательной координации, навыка сложных движений</a:t>
          </a:r>
          <a:r>
            <a:rPr lang="ru-RU" sz="1800" dirty="0" smtClean="0"/>
            <a:t>.</a:t>
          </a:r>
          <a:endParaRPr lang="ru-RU" sz="1800" dirty="0"/>
        </a:p>
      </dgm:t>
    </dgm:pt>
    <dgm:pt modelId="{339D5EF7-A519-4526-B987-8A990E56F399}" type="parTrans" cxnId="{965DBDD6-3F58-456E-AE42-684399627925}">
      <dgm:prSet/>
      <dgm:spPr/>
      <dgm:t>
        <a:bodyPr/>
        <a:lstStyle/>
        <a:p>
          <a:endParaRPr lang="ru-RU"/>
        </a:p>
      </dgm:t>
    </dgm:pt>
    <dgm:pt modelId="{5988690E-9940-4077-993E-1B70DE28F56D}" type="sibTrans" cxnId="{965DBDD6-3F58-456E-AE42-684399627925}">
      <dgm:prSet/>
      <dgm:spPr/>
      <dgm:t>
        <a:bodyPr/>
        <a:lstStyle/>
        <a:p>
          <a:endParaRPr lang="ru-RU"/>
        </a:p>
      </dgm:t>
    </dgm:pt>
    <dgm:pt modelId="{2089D704-BB3F-4E3E-A7F7-DAB6A26ECD50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Рассматривание картинок улучшает зрительные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навыки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3C8BD-4E05-4ADD-AD12-3045475EBD89}" type="parTrans" cxnId="{F08DECFA-1DF7-4F35-903D-25F210F77EBD}">
      <dgm:prSet/>
      <dgm:spPr/>
      <dgm:t>
        <a:bodyPr/>
        <a:lstStyle/>
        <a:p>
          <a:endParaRPr lang="ru-RU"/>
        </a:p>
      </dgm:t>
    </dgm:pt>
    <dgm:pt modelId="{F65D0550-1B64-4544-99BF-609A4B954D24}" type="sibTrans" cxnId="{F08DECFA-1DF7-4F35-903D-25F210F77EBD}">
      <dgm:prSet/>
      <dgm:spPr/>
      <dgm:t>
        <a:bodyPr/>
        <a:lstStyle/>
        <a:p>
          <a:endParaRPr lang="ru-RU"/>
        </a:p>
      </dgm:t>
    </dgm:pt>
    <dgm:pt modelId="{419DAF11-FC0D-48CF-9804-0316FF347736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Слушание обостряет навыки </a:t>
          </a:r>
          <a:r>
            <a:rPr lang="ru-RU" sz="18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аудирования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(процесс слушания и понимания текста на слух</a:t>
          </a: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6DBC9-3399-418C-B48F-FE32299FBAD5}" type="parTrans" cxnId="{477C86FD-4C0B-41AC-AFE3-164A54BA6E52}">
      <dgm:prSet/>
      <dgm:spPr/>
      <dgm:t>
        <a:bodyPr/>
        <a:lstStyle/>
        <a:p>
          <a:endParaRPr lang="ru-RU"/>
        </a:p>
      </dgm:t>
    </dgm:pt>
    <dgm:pt modelId="{701536B2-85FA-4AF7-92D3-E7FB38361DA2}" type="sibTrans" cxnId="{477C86FD-4C0B-41AC-AFE3-164A54BA6E52}">
      <dgm:prSet/>
      <dgm:spPr/>
      <dgm:t>
        <a:bodyPr/>
        <a:lstStyle/>
        <a:p>
          <a:endParaRPr lang="ru-RU"/>
        </a:p>
      </dgm:t>
    </dgm:pt>
    <dgm:pt modelId="{3CEA634A-0258-4ABB-A9CF-639FAC23A00A}" type="pres">
      <dgm:prSet presAssocID="{775CDFFE-76B0-495F-89AD-0416DC18B9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0ABDE-B685-4B4F-A474-A159F8C4AF73}" type="pres">
      <dgm:prSet presAssocID="{FB2777FE-607E-459F-B13E-B4B4BB45AEE9}" presName="node" presStyleLbl="node1" presStyleIdx="0" presStyleCnt="3" custScaleY="17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9C0D-C8F4-4278-8574-078E9F852FE6}" type="pres">
      <dgm:prSet presAssocID="{5988690E-9940-4077-993E-1B70DE28F56D}" presName="sibTrans" presStyleCnt="0"/>
      <dgm:spPr/>
    </dgm:pt>
    <dgm:pt modelId="{2FB6D4B5-8EAE-4C4A-AC86-99182099D67B}" type="pres">
      <dgm:prSet presAssocID="{2089D704-BB3F-4E3E-A7F7-DAB6A26ECD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0145-62E2-4D71-BB7A-32634455BC31}" type="pres">
      <dgm:prSet presAssocID="{F65D0550-1B64-4544-99BF-609A4B954D24}" presName="sibTrans" presStyleCnt="0"/>
      <dgm:spPr/>
    </dgm:pt>
    <dgm:pt modelId="{32503C71-DB44-43A3-92BF-3582A691DE1B}" type="pres">
      <dgm:prSet presAssocID="{419DAF11-FC0D-48CF-9804-0316FF347736}" presName="node" presStyleLbl="node1" presStyleIdx="2" presStyleCnt="3" custScaleY="157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3EFD2-9A62-4B8E-B702-30A8CA4C36F2}" type="presOf" srcId="{775CDFFE-76B0-495F-89AD-0416DC18B99C}" destId="{3CEA634A-0258-4ABB-A9CF-639FAC23A00A}" srcOrd="0" destOrd="0" presId="urn:microsoft.com/office/officeart/2005/8/layout/default"/>
    <dgm:cxn modelId="{F08DECFA-1DF7-4F35-903D-25F210F77EBD}" srcId="{775CDFFE-76B0-495F-89AD-0416DC18B99C}" destId="{2089D704-BB3F-4E3E-A7F7-DAB6A26ECD50}" srcOrd="1" destOrd="0" parTransId="{A443C8BD-4E05-4ADD-AD12-3045475EBD89}" sibTransId="{F65D0550-1B64-4544-99BF-609A4B954D24}"/>
    <dgm:cxn modelId="{10A17841-AA35-433D-850F-96E3E3573EE6}" type="presOf" srcId="{419DAF11-FC0D-48CF-9804-0316FF347736}" destId="{32503C71-DB44-43A3-92BF-3582A691DE1B}" srcOrd="0" destOrd="0" presId="urn:microsoft.com/office/officeart/2005/8/layout/default"/>
    <dgm:cxn modelId="{477C86FD-4C0B-41AC-AFE3-164A54BA6E52}" srcId="{775CDFFE-76B0-495F-89AD-0416DC18B99C}" destId="{419DAF11-FC0D-48CF-9804-0316FF347736}" srcOrd="2" destOrd="0" parTransId="{6D86DBC9-3399-418C-B48F-FE32299FBAD5}" sibTransId="{701536B2-85FA-4AF7-92D3-E7FB38361DA2}"/>
    <dgm:cxn modelId="{965DBDD6-3F58-456E-AE42-684399627925}" srcId="{775CDFFE-76B0-495F-89AD-0416DC18B99C}" destId="{FB2777FE-607E-459F-B13E-B4B4BB45AEE9}" srcOrd="0" destOrd="0" parTransId="{339D5EF7-A519-4526-B987-8A990E56F399}" sibTransId="{5988690E-9940-4077-993E-1B70DE28F56D}"/>
    <dgm:cxn modelId="{EB616C44-2F56-4196-BF37-032923ADD8F3}" type="presOf" srcId="{FB2777FE-607E-459F-B13E-B4B4BB45AEE9}" destId="{D8C0ABDE-B685-4B4F-A474-A159F8C4AF73}" srcOrd="0" destOrd="0" presId="urn:microsoft.com/office/officeart/2005/8/layout/default"/>
    <dgm:cxn modelId="{FC70823B-5393-46E4-93BD-427C85914DA9}" type="presOf" srcId="{2089D704-BB3F-4E3E-A7F7-DAB6A26ECD50}" destId="{2FB6D4B5-8EAE-4C4A-AC86-99182099D67B}" srcOrd="0" destOrd="0" presId="urn:microsoft.com/office/officeart/2005/8/layout/default"/>
    <dgm:cxn modelId="{72C460B1-2DEC-49A8-9B11-8234D7C30728}" type="presParOf" srcId="{3CEA634A-0258-4ABB-A9CF-639FAC23A00A}" destId="{D8C0ABDE-B685-4B4F-A474-A159F8C4AF73}" srcOrd="0" destOrd="0" presId="urn:microsoft.com/office/officeart/2005/8/layout/default"/>
    <dgm:cxn modelId="{BD8CD727-98D5-4229-A161-9CB1738779F2}" type="presParOf" srcId="{3CEA634A-0258-4ABB-A9CF-639FAC23A00A}" destId="{6BDE9C0D-C8F4-4278-8574-078E9F852FE6}" srcOrd="1" destOrd="0" presId="urn:microsoft.com/office/officeart/2005/8/layout/default"/>
    <dgm:cxn modelId="{FABABAE9-D556-46AA-A0BB-BE4154E46AF5}" type="presParOf" srcId="{3CEA634A-0258-4ABB-A9CF-639FAC23A00A}" destId="{2FB6D4B5-8EAE-4C4A-AC86-99182099D67B}" srcOrd="2" destOrd="0" presId="urn:microsoft.com/office/officeart/2005/8/layout/default"/>
    <dgm:cxn modelId="{FAAE3873-5298-45E7-BFB9-4A6DBE4B60C5}" type="presParOf" srcId="{3CEA634A-0258-4ABB-A9CF-639FAC23A00A}" destId="{76480145-62E2-4D71-BB7A-32634455BC31}" srcOrd="3" destOrd="0" presId="urn:microsoft.com/office/officeart/2005/8/layout/default"/>
    <dgm:cxn modelId="{C4A3ABBF-11CD-4E35-9231-A0D185A42295}" type="presParOf" srcId="{3CEA634A-0258-4ABB-A9CF-639FAC23A00A}" destId="{32503C71-DB44-43A3-92BF-3582A691DE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C9B41-4246-47F8-8FE3-5EBC3A588BC2}">
      <dsp:nvSpPr>
        <dsp:cNvPr id="0" name=""/>
        <dsp:cNvSpPr/>
      </dsp:nvSpPr>
      <dsp:spPr>
        <a:xfrm>
          <a:off x="0" y="402"/>
          <a:ext cx="6728077" cy="408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Найдите спокойное место.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3" y="20335"/>
        <a:ext cx="6688211" cy="368465"/>
      </dsp:txXfrm>
    </dsp:sp>
    <dsp:sp modelId="{90B30DE9-7870-4404-9A97-1AAFFC98936C}">
      <dsp:nvSpPr>
        <dsp:cNvPr id="0" name=""/>
        <dsp:cNvSpPr/>
      </dsp:nvSpPr>
      <dsp:spPr>
        <a:xfrm>
          <a:off x="0" y="418366"/>
          <a:ext cx="6728077" cy="408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Ребёнок должен сидеть рядом и видеть книгу.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3" y="438299"/>
        <a:ext cx="6688211" cy="368465"/>
      </dsp:txXfrm>
    </dsp:sp>
    <dsp:sp modelId="{D1DE2B07-7BC2-48AB-86D3-CF998F1049D0}">
      <dsp:nvSpPr>
        <dsp:cNvPr id="0" name=""/>
        <dsp:cNvSpPr/>
      </dsp:nvSpPr>
      <dsp:spPr>
        <a:xfrm>
          <a:off x="0" y="836331"/>
          <a:ext cx="6728077" cy="408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Если ребёнку трудно прочесть слово, подскажите его.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3" y="856264"/>
        <a:ext cx="6688211" cy="368465"/>
      </dsp:txXfrm>
    </dsp:sp>
    <dsp:sp modelId="{43060E7D-3865-4440-8B71-B0765581E42C}">
      <dsp:nvSpPr>
        <dsp:cNvPr id="0" name=""/>
        <dsp:cNvSpPr/>
      </dsp:nvSpPr>
      <dsp:spPr>
        <a:xfrm>
          <a:off x="0" y="1254295"/>
          <a:ext cx="6728077" cy="408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Хвалите и подбадривайте на каждом этапе чтения.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3" y="1274228"/>
        <a:ext cx="6688211" cy="368465"/>
      </dsp:txXfrm>
    </dsp:sp>
    <dsp:sp modelId="{531B8478-DD62-4A88-94AC-32C2E896B354}">
      <dsp:nvSpPr>
        <dsp:cNvPr id="0" name=""/>
        <dsp:cNvSpPr/>
      </dsp:nvSpPr>
      <dsp:spPr>
        <a:xfrm>
          <a:off x="0" y="1672259"/>
          <a:ext cx="6728077" cy="408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Обсудите прочитанное, пусть ребёнок расскажет своими словами, о чём прочитал.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3" y="1692192"/>
        <a:ext cx="6688211" cy="368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A7CC6-A3A3-41CF-9DE8-2F894D53DBB4}">
      <dsp:nvSpPr>
        <dsp:cNvPr id="0" name=""/>
        <dsp:cNvSpPr/>
      </dsp:nvSpPr>
      <dsp:spPr>
        <a:xfrm>
          <a:off x="1932" y="89587"/>
          <a:ext cx="1533456" cy="9200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Повышает уважение к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себе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2" y="89587"/>
        <a:ext cx="1533456" cy="920073"/>
      </dsp:txXfrm>
    </dsp:sp>
    <dsp:sp modelId="{85B5CAE2-B070-4AC7-AED9-56F248517B28}">
      <dsp:nvSpPr>
        <dsp:cNvPr id="0" name=""/>
        <dsp:cNvSpPr/>
      </dsp:nvSpPr>
      <dsp:spPr>
        <a:xfrm>
          <a:off x="1688734" y="89587"/>
          <a:ext cx="1533456" cy="9200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Вырабатывает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мотивацию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поступков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1688734" y="89587"/>
        <a:ext cx="1533456" cy="920073"/>
      </dsp:txXfrm>
    </dsp:sp>
    <dsp:sp modelId="{E2919149-F722-4D87-86E1-7E1C08210071}">
      <dsp:nvSpPr>
        <dsp:cNvPr id="0" name=""/>
        <dsp:cNvSpPr/>
      </dsp:nvSpPr>
      <dsp:spPr>
        <a:xfrm>
          <a:off x="3375536" y="89587"/>
          <a:ext cx="1533456" cy="9200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воображение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5536" y="89587"/>
        <a:ext cx="1533456" cy="920073"/>
      </dsp:txXfrm>
    </dsp:sp>
    <dsp:sp modelId="{3099510D-CE92-49FB-BC2C-C59BBEE0F405}">
      <dsp:nvSpPr>
        <dsp:cNvPr id="0" name=""/>
        <dsp:cNvSpPr/>
      </dsp:nvSpPr>
      <dsp:spPr>
        <a:xfrm>
          <a:off x="5062338" y="89587"/>
          <a:ext cx="1533456" cy="9200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Дает возможность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отдохнуть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2338" y="89587"/>
        <a:ext cx="1533456" cy="920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7ABBD-05BB-4783-B160-0E9F4604C472}">
      <dsp:nvSpPr>
        <dsp:cNvPr id="0" name=""/>
        <dsp:cNvSpPr/>
      </dsp:nvSpPr>
      <dsp:spPr>
        <a:xfrm>
          <a:off x="0" y="203350"/>
          <a:ext cx="2010833" cy="1206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Увеличивает запас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3350"/>
        <a:ext cx="2010833" cy="1206500"/>
      </dsp:txXfrm>
    </dsp:sp>
    <dsp:sp modelId="{723922F8-CB8C-4FD0-A433-B17896997F9C}">
      <dsp:nvSpPr>
        <dsp:cNvPr id="0" name=""/>
        <dsp:cNvSpPr/>
      </dsp:nvSpPr>
      <dsp:spPr>
        <a:xfrm>
          <a:off x="2211916" y="26688"/>
          <a:ext cx="2010833" cy="1559823"/>
        </a:xfrm>
        <a:prstGeom prst="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Увеличивает Время, в течение которого удерживается внимание 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ребенка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1916" y="26688"/>
        <a:ext cx="2010833" cy="1559823"/>
      </dsp:txXfrm>
    </dsp:sp>
    <dsp:sp modelId="{690EFE44-184D-4956-ADE5-FC58ECA5D431}">
      <dsp:nvSpPr>
        <dsp:cNvPr id="0" name=""/>
        <dsp:cNvSpPr/>
      </dsp:nvSpPr>
      <dsp:spPr>
        <a:xfrm>
          <a:off x="4423833" y="203350"/>
          <a:ext cx="2010833" cy="1206500"/>
        </a:xfrm>
        <a:prstGeom prst="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Улучшает его восприятие (умение понимать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833" y="203350"/>
        <a:ext cx="2010833" cy="1206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0ABDE-B685-4B4F-A474-A159F8C4AF73}">
      <dsp:nvSpPr>
        <dsp:cNvPr id="0" name=""/>
        <dsp:cNvSpPr/>
      </dsp:nvSpPr>
      <dsp:spPr>
        <a:xfrm>
          <a:off x="0" y="84667"/>
          <a:ext cx="2043017" cy="219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Переворачивание страниц способствует развитию двигательной координации, навыка сложных движений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0" y="84667"/>
        <a:ext cx="2043017" cy="2192864"/>
      </dsp:txXfrm>
    </dsp:sp>
    <dsp:sp modelId="{2FB6D4B5-8EAE-4C4A-AC86-99182099D67B}">
      <dsp:nvSpPr>
        <dsp:cNvPr id="0" name=""/>
        <dsp:cNvSpPr/>
      </dsp:nvSpPr>
      <dsp:spPr>
        <a:xfrm>
          <a:off x="2247318" y="568194"/>
          <a:ext cx="2043017" cy="12258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Рассматривание картинок улучшает зрительные </a:t>
          </a: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навыки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7318" y="568194"/>
        <a:ext cx="2043017" cy="1225810"/>
      </dsp:txXfrm>
    </dsp:sp>
    <dsp:sp modelId="{32503C71-DB44-43A3-92BF-3582A691DE1B}">
      <dsp:nvSpPr>
        <dsp:cNvPr id="0" name=""/>
        <dsp:cNvSpPr/>
      </dsp:nvSpPr>
      <dsp:spPr>
        <a:xfrm>
          <a:off x="4494637" y="216522"/>
          <a:ext cx="2043017" cy="19291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Слушание обостряет навыки </a:t>
          </a:r>
          <a:r>
            <a:rPr lang="ru-RU" sz="1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аудирования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(процесс слушания и понимания текста на слух</a:t>
          </a: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4637" y="216522"/>
        <a:ext cx="2043017" cy="1929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92933DC-B2A1-40AB-A0D0-697FA3D38D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AD50B0-FCF0-46CD-8644-2E50A6E9D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276FD-9C0C-413A-B6B9-248FFED77BE2}" type="datetimeFigureOut">
              <a:rPr lang="ru-RU" smtClean="0"/>
              <a:t>29.03.2021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823B65-10D8-4722-8CEB-8A71BDEAA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EDC2FC-205E-41C6-920B-36AA8E0901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48D87-4532-468E-A432-BD6963B35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83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CC701-46E9-4D0F-AF34-1D4851D03679}" type="datetime1">
              <a:rPr lang="ru-RU" smtClean="0"/>
              <a:pPr/>
              <a:t>29.03.2021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6D266-0CAE-488A-9D20-9BB8AA7835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9422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10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52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96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4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9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7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8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4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3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9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3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6D266-0CAE-488A-9D20-9BB8AA7835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0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 6" title="круг с выемками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C76B5DFC-9835-4C72-A0B6-8A48A7184822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Прямоугольник 12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EB0DC-B64A-42FA-8814-A7D576670A3C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99C07E-B37C-4B93-A7C4-10EEC7A6C41B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36F251-F65A-4973-86FF-4A61A4FCE62C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361764C-A4D5-4404-95C8-80D893ACC596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7" name="Группа 6" title="волнообразная фигура слева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Полилиния 6" title="волнообразная фигура слева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Полилиния 11" title="встроенная волнообразная фигура слева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BE68A-D487-4DA3-81CA-6C33FB4CC4D8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E3ECC-F131-475E-8539-7DD78B72694F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572D6F-0047-4C13-B3A4-9AB2921A3B06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1009B-B6AC-4444-90D1-3D771FA70F93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210CE1AB-E530-42CC-A470-8334E4C46AC0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Прямоугольник 7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11" name="Полилиния 11" title="фоновая волнообразная фигура справа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левая граница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96E083A-60F1-421B-B436-281A7A90D17D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77C890B-9665-4815-9143-8F32E6AA2270}" type="datetime1">
              <a:rPr lang="ru-RU" noProof="0" smtClean="0"/>
              <a:t>29.03.2021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олилиния 6" title="Левый волнообразный край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Прямоугольник 11" title="правая граница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8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716961" y="6055008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 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332562"/>
            <a:ext cx="7145053" cy="354011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Конкурс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«Читающая мама-читающая страна!»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7" y="270163"/>
            <a:ext cx="4833020" cy="631767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8678" y="3656106"/>
            <a:ext cx="6740799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ребенка начинается с семьи. Первые шаги, слова, книжки… И привычка к чтению зарождается, прежде всего, в семье. Хорошая книга в руках родителей и их ребенка – добрый знак того, что в этой семье будут царить читательская атмосфера, духовное единство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Г.Остер</a:t>
            </a:r>
            <a:endParaRPr lang="ru-RU" sz="14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26944" y="270663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rgbClr val="335B74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 пользе чтения!!!</a:t>
            </a:r>
            <a:endParaRPr lang="ru-RU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86">
            <a:off x="8476053" y="1619213"/>
            <a:ext cx="3331905" cy="1820642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93298192"/>
              </p:ext>
            </p:extLst>
          </p:nvPr>
        </p:nvGraphicFramePr>
        <p:xfrm>
          <a:off x="1658078" y="1270843"/>
          <a:ext cx="6597728" cy="109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96378745"/>
              </p:ext>
            </p:extLst>
          </p:nvPr>
        </p:nvGraphicFramePr>
        <p:xfrm>
          <a:off x="1658078" y="2529534"/>
          <a:ext cx="6434667" cy="161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404620219"/>
              </p:ext>
            </p:extLst>
          </p:nvPr>
        </p:nvGraphicFramePr>
        <p:xfrm>
          <a:off x="5078611" y="4226118"/>
          <a:ext cx="6537655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9" y="4302177"/>
            <a:ext cx="4425694" cy="2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Полилиния 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" name="Прямоугольник 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061" y="515804"/>
            <a:ext cx="10178322" cy="14921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Важно!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6990" y="2085113"/>
            <a:ext cx="9982200" cy="186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6865" algn="ctr">
              <a:lnSpc>
                <a:spcPts val="134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2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r>
              <a:rPr lang="ru-RU" sz="20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Очень важно не прекращать чтения вслух, когда дети уже научились читать сами.</a:t>
            </a:r>
            <a:endParaRPr lang="ru-RU" sz="20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6865" algn="ctr">
              <a:lnSpc>
                <a:spcPts val="134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Во-первых, само­стоятельное чтение на первых порах представляет для ребенка нелёгкую работу, и он еще долго не сможет получать удовольствия от сюжетных ходов и языка книги, будучи поглощённым самим процессом чтения.  </a:t>
            </a:r>
            <a:endParaRPr lang="ru-RU" sz="20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6865" algn="ctr">
              <a:lnSpc>
                <a:spcPts val="134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Во-вторых, и в-главных, семейное чтение – важнейший  момент общения детей и родителей, ведь оно предполагает и сидение рядом (а для развития дошкольников тактильные ощущения столь же важны как и другие),а так же сопереживание, и обсуждение.</a:t>
            </a:r>
            <a:endParaRPr lang="ru-RU" sz="2000" b="1" dirty="0">
              <a:solidFill>
                <a:srgbClr val="335B7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3975" y="4107094"/>
            <a:ext cx="9790642" cy="2072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6865">
              <a:lnSpc>
                <a:spcPts val="134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показывают, что средний взрослый в России тратит на просмотр телепередач 3 часа в день, средний, работающий – два! Умножим на 7 дней. Минимум 14 часов в неделю – полный  день от подъёма до отбоя. А потом мы говорим, что нет времени читать детям ... И жалуемся, что дети не слушаются, не управляемые, все больше «уходят» в компьютер.  Если вдуматься, все эти проблемы во многом результат именно этого. Дети ищут компенсацию недостатку общения.</a:t>
            </a:r>
            <a:endParaRPr lang="ru-RU" sz="20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16865">
              <a:lnSpc>
                <a:spcPts val="134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 А ведь чтение вместе – это  и есть общение. И нужно-то на него 20 минут в день. Традиция </a:t>
            </a:r>
            <a:r>
              <a:rPr lang="ru-RU" sz="2000" b="1" dirty="0" err="1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се­мейногo</a:t>
            </a: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чтения – очень  важная часть в системе </a:t>
            </a:r>
            <a:r>
              <a:rPr lang="ru-RU" sz="2000" b="1" dirty="0" err="1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се­мейногo</a:t>
            </a:r>
            <a:r>
              <a:rPr lang="ru-RU" sz="20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воспитания и ценностей. И не надо думать, что она уйдет в прошлое потому, что есть телевизор, компьютер и прочие источники информации.</a:t>
            </a:r>
            <a:endParaRPr lang="ru-RU" sz="2000" b="1" dirty="0">
              <a:solidFill>
                <a:srgbClr val="335B7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784">
            <a:off x="681281" y="325570"/>
            <a:ext cx="2209959" cy="18011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3226">
            <a:off x="8609364" y="369432"/>
            <a:ext cx="2832763" cy="14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68" y="199506"/>
            <a:ext cx="4511040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30" y="74814"/>
            <a:ext cx="4925639" cy="656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Методическая работа\Конкурсы\Читающая мама 2020\Ханина А.В\IMG-2020032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44" y="3666300"/>
            <a:ext cx="3632661" cy="272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74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362">
            <a:off x="9987029" y="368248"/>
            <a:ext cx="1942507" cy="1146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7378">
            <a:off x="95548" y="1507612"/>
            <a:ext cx="1942507" cy="1146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362">
            <a:off x="9855468" y="5875835"/>
            <a:ext cx="1451036" cy="856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6870" y="363720"/>
            <a:ext cx="10075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cap="all" spc="200" dirty="0" smtClean="0">
                <a:solidFill>
                  <a:srgbClr val="C00000"/>
                </a:solidFill>
                <a:latin typeface="Impact" panose="020B0806030902050204"/>
                <a:ea typeface="+mj-ea"/>
                <a:cs typeface="+mj-cs"/>
              </a:rPr>
              <a:t>вывод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0488" y="1169566"/>
            <a:ext cx="8237912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6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 в пользу домашнего чтения: книга, обращенная непосредственно к читателю, несет в себе огромный воспитательный посыл. Как известно, воздействие эмоций на подсознание гораздо эффективнее, чем обращение к разуму. Можно, например, сто раз сказать малышу: «Нельзя дергать кошку за хвост», но так и не достучаться до него. А можно вместе с ним прочитать добрую книгу о животных – и ребенок, рассуждая о прочитанном, сам сделает вывод: «Наших братьев меньших обижать нельзя!» Здесь важно, чтобы это стало его собственным убеждением, потому что пришло к нему через эмоции, вызванные книгой, а не было навязано извне или усвоено под страхом наказания. Затем эти убеждения формируют характер и мировоззрение ребенка, учат отличать добро от зла и помогают ему вырасти полноценной, гармонично развитой личностью, имеющей собственную точку зрения и умеющей ее отстаивать.</a:t>
            </a:r>
            <a:endParaRPr lang="ru-RU" sz="1600" b="1" dirty="0">
              <a:solidFill>
                <a:srgbClr val="335B7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0488" y="4496768"/>
            <a:ext cx="8104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        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Читайте с ребенком, читайте ребенку, слушайте, как читает ребенок – и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удивите,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интересный мир откроется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каким интересным собеседником растет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 малыш!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0" name="Полилиния 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0826" y="1658942"/>
            <a:ext cx="7145053" cy="354011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7" y="270163"/>
            <a:ext cx="4833020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Полилиния 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" name="Прямоугольник 81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2119" y="346212"/>
            <a:ext cx="5724161" cy="2285089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Муниципальный этап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краевого конкурса </a:t>
            </a:r>
            <a:b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среди образовательных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организаций,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реализующих     программы дошкольного образования,   </a:t>
            </a:r>
            <a:b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по пропаганде чтения-восприятия детской литературы </a:t>
            </a:r>
            <a:b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«Читающая мама – читающая страна» 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2021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году</a:t>
            </a:r>
            <a:b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69533" y="2901716"/>
            <a:ext cx="11311332" cy="17412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335B74"/>
                </a:solidFill>
              </a:rPr>
              <a:t>Воспитатель </a:t>
            </a:r>
            <a:r>
              <a:rPr lang="ru-RU" sz="4000" dirty="0" err="1" smtClean="0">
                <a:solidFill>
                  <a:srgbClr val="335B74"/>
                </a:solidFill>
              </a:rPr>
              <a:t>Мбдоу</a:t>
            </a:r>
            <a:r>
              <a:rPr lang="ru-RU" sz="4000" dirty="0" smtClean="0">
                <a:solidFill>
                  <a:srgbClr val="335B74"/>
                </a:solidFill>
              </a:rPr>
              <a:t> </a:t>
            </a:r>
            <a:r>
              <a:rPr lang="ru-RU" sz="4000" dirty="0" err="1" smtClean="0">
                <a:solidFill>
                  <a:srgbClr val="335B74"/>
                </a:solidFill>
              </a:rPr>
              <a:t>дс</a:t>
            </a:r>
            <a:r>
              <a:rPr lang="ru-RU" sz="4000" dirty="0" smtClean="0">
                <a:solidFill>
                  <a:srgbClr val="335B74"/>
                </a:solidFill>
              </a:rPr>
              <a:t> №17</a:t>
            </a:r>
          </a:p>
          <a:p>
            <a:pPr algn="ctr"/>
            <a:r>
              <a:rPr lang="ru-RU" sz="4000" dirty="0" smtClean="0">
                <a:solidFill>
                  <a:srgbClr val="335B74"/>
                </a:solidFill>
              </a:rPr>
              <a:t/>
            </a:r>
            <a:br>
              <a:rPr lang="ru-RU" sz="4000" dirty="0" smtClean="0">
                <a:solidFill>
                  <a:srgbClr val="335B74"/>
                </a:solidFill>
              </a:rPr>
            </a:br>
            <a:r>
              <a:rPr lang="ru-RU" sz="4000" dirty="0" smtClean="0">
                <a:solidFill>
                  <a:srgbClr val="335B74"/>
                </a:solidFill>
              </a:rPr>
              <a:t>«Веселые гномики»</a:t>
            </a:r>
          </a:p>
          <a:p>
            <a:pPr algn="ctr"/>
            <a:r>
              <a:rPr lang="ru-RU" sz="4000" dirty="0" smtClean="0">
                <a:solidFill>
                  <a:srgbClr val="335B74"/>
                </a:solidFill>
              </a:rPr>
              <a:t/>
            </a:r>
            <a:br>
              <a:rPr lang="ru-RU" sz="4000" dirty="0" smtClean="0">
                <a:solidFill>
                  <a:srgbClr val="335B74"/>
                </a:solidFill>
              </a:rPr>
            </a:br>
            <a:r>
              <a:rPr lang="ru-RU" sz="4000" dirty="0" err="1" smtClean="0">
                <a:solidFill>
                  <a:srgbClr val="335B74"/>
                </a:solidFill>
              </a:rPr>
              <a:t>с.Небуг</a:t>
            </a:r>
            <a:endParaRPr lang="ru-RU" sz="3000" dirty="0" smtClean="0">
              <a:solidFill>
                <a:srgbClr val="335B74"/>
              </a:solidFill>
            </a:endParaRPr>
          </a:p>
          <a:p>
            <a:pPr algn="ctr"/>
            <a:endParaRPr lang="ru-RU" sz="7600" dirty="0" smtClean="0">
              <a:solidFill>
                <a:srgbClr val="335B74"/>
              </a:solidFill>
            </a:endParaRPr>
          </a:p>
          <a:p>
            <a:pPr algn="ctr"/>
            <a:r>
              <a:rPr lang="ru-RU" sz="12300" dirty="0" err="1" smtClean="0">
                <a:solidFill>
                  <a:srgbClr val="335B74"/>
                </a:solidFill>
              </a:rPr>
              <a:t>Столярчук</a:t>
            </a:r>
            <a:r>
              <a:rPr lang="ru-RU" sz="12300" dirty="0" smtClean="0">
                <a:solidFill>
                  <a:srgbClr val="335B74"/>
                </a:solidFill>
              </a:rPr>
              <a:t> Елена Юрьевна</a:t>
            </a:r>
          </a:p>
          <a:p>
            <a:pPr algn="ctr"/>
            <a:endParaRPr lang="ru-RU" sz="4800" dirty="0">
              <a:solidFill>
                <a:srgbClr val="002060"/>
              </a:solidFill>
            </a:endParaRPr>
          </a:p>
          <a:p>
            <a:pPr algn="ctr"/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83464" y="5183788"/>
            <a:ext cx="1138054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u="sng" dirty="0" smtClean="0">
                <a:solidFill>
                  <a:srgbClr val="C00000"/>
                </a:solidFill>
              </a:rPr>
              <a:t>Номинация: «Увлекательное чтение дома»</a:t>
            </a:r>
            <a:endParaRPr lang="ru-RU" sz="4000" u="sng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649">
            <a:off x="8207243" y="689124"/>
            <a:ext cx="4128249" cy="3173670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71" y="0"/>
            <a:ext cx="3577768" cy="50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0" name="Полилиния 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04760" y="565507"/>
            <a:ext cx="7145053" cy="354011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Участники: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Лебедева Екатерина Олеговна (мама)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Лебедева Мария, 7 лет (дочь)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98" y="0"/>
            <a:ext cx="546540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4" y="4105621"/>
            <a:ext cx="6159731" cy="28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67" y="243221"/>
            <a:ext cx="10861511" cy="107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4800" dirty="0" smtClean="0">
                <a:solidFill>
                  <a:srgbClr val="C00000"/>
                </a:solidFill>
              </a:rPr>
              <a:t>      актуальность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0667" y="936106"/>
            <a:ext cx="1049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основа формирования образа жизни, мировоззрения человека. Если семья читающая, и книге уделяется важное место — это прекрасно! Психологи утверждают, что совместное чтение, разговор о прочитанном, не только сближают родителей и детей, но и оказывают большое влияние на характер ребенка, его нравственные качества. Читающий ребенок быстрее развивается, легче устанавливает контакты, находит свое место в жизни.</a:t>
            </a:r>
          </a:p>
          <a:p>
            <a:pPr algn="just"/>
            <a:r>
              <a:rPr lang="ru-RU" sz="160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чтение – это не способ получить информацию, это важнейший способ общения и ненавязчивого воспитания, которое и есть самое действенное. Родители через семейное чтение помогают привить интерес к чтению у детей. </a:t>
            </a:r>
          </a:p>
          <a:p>
            <a:pPr algn="just"/>
            <a:r>
              <a:rPr lang="ru-RU" sz="160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Проведённое нами в группе обследование показало, что дети плохо знают детскую художественную литературу, не умеют внимательно слушать рассказы, сказки, стихотворения.</a:t>
            </a:r>
          </a:p>
          <a:p>
            <a:pPr algn="just"/>
            <a:r>
              <a:rPr lang="ru-RU" sz="160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среди родителей выявило, что меньше половины опрошенных семей практикуют семейное чтение.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37" y="3810000"/>
            <a:ext cx="2028471" cy="270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69" y="3983094"/>
            <a:ext cx="2068050" cy="275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09" y="3767666"/>
            <a:ext cx="1930400" cy="257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45" y="4233334"/>
            <a:ext cx="1876071" cy="2501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8479" y="189036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rgbClr val="335B74"/>
                </a:solidFill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ЦелЬ</a:t>
            </a:r>
            <a:endParaRPr lang="ru-RU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3200" y="833204"/>
            <a:ext cx="919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родителям осознать ценность семейного чтения как эффективного средства образования и воспитания дошкольников, интеллектуального ресурса их развития личности, как залог их жизненного успеха; активизировать работу родителей по пропаганде и развитию детского чтения в семье, вовлечь каждого родителя в решение проблемы детского чтения и </a:t>
            </a:r>
            <a:r>
              <a:rPr lang="ru-RU" sz="1400" b="1" dirty="0" smtClean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1400" dirty="0">
              <a:solidFill>
                <a:srgbClr val="335B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4511346" y="1956218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3" y="2641503"/>
            <a:ext cx="107018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 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у ребенка мотивации к чтению, способности воспринимать художественные произведения. 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2.Воспитание грамотного читателя.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интереса детей к художественной литературе.</a:t>
            </a:r>
          </a:p>
          <a:p>
            <a:pPr algn="ctr"/>
            <a:r>
              <a:rPr lang="ru-RU" sz="1450" b="1" dirty="0" smtClean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поддержанию традиций семейного чтения.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бережное отношение к книге.</a:t>
            </a:r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 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положительного имиджа читающей семьи, повышение родительской компетенции в области детского чтения.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2.Повышение эффективности работы по приобщению детей к книге во </a:t>
            </a:r>
            <a:r>
              <a:rPr lang="ru-RU" sz="1450" b="1" dirty="0" smtClean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</a:t>
            </a:r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образовательного процесса: педагогов, детей, родителей.</a:t>
            </a:r>
          </a:p>
          <a:p>
            <a:pPr algn="ctr"/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3.Повышение культуры речи родителей.</a:t>
            </a:r>
          </a:p>
          <a:p>
            <a:pPr algn="ctr"/>
            <a:r>
              <a:rPr lang="ru-RU" sz="14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 </a:t>
            </a:r>
          </a:p>
          <a:p>
            <a:pPr algn="ctr"/>
            <a:r>
              <a:rPr lang="ru-RU" sz="1450" b="1" dirty="0" smtClean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1.Установить </a:t>
            </a:r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с семьей каждого воспитанника, объединить усилия для развития и воспитания детей в вопросах эмоциональных, нравственных и духовных ориентиров. </a:t>
            </a:r>
          </a:p>
          <a:p>
            <a:pPr algn="ctr"/>
            <a:r>
              <a:rPr lang="ru-RU" sz="1450" b="1" dirty="0" smtClean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2.Создать </a:t>
            </a:r>
            <a:r>
              <a:rPr lang="ru-RU" sz="1450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общности интересов, эмоциональной </a:t>
            </a:r>
            <a:r>
              <a:rPr lang="ru-RU" sz="1450" b="1" dirty="0" err="1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1450" b="1" dirty="0" smtClean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50" b="1" dirty="0">
              <a:solidFill>
                <a:srgbClr val="335B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362">
            <a:off x="9987029" y="368248"/>
            <a:ext cx="1942507" cy="1146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7378">
            <a:off x="95548" y="1507612"/>
            <a:ext cx="1942507" cy="1146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362">
            <a:off x="9855468" y="5875835"/>
            <a:ext cx="1451036" cy="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 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0" name="Полилиния 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5512" y="-737054"/>
            <a:ext cx="7145053" cy="3540114"/>
          </a:xfrm>
        </p:spPr>
        <p:txBody>
          <a:bodyPr/>
          <a:lstStyle/>
          <a:p>
            <a:r>
              <a:rPr lang="ru-RU" sz="4000" spc="200" dirty="0" smtClean="0">
                <a:solidFill>
                  <a:srgbClr val="C00000"/>
                </a:solidFill>
              </a:rPr>
              <a:t>Формы работы с родителями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675" y="1697282"/>
            <a:ext cx="601924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Рассказы,  русские народные  сказки, сказки русских и зарубежных писателей, чтение стихотворений, отгадывание загадок о литературных героях и художественных произведениях. 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endParaRPr lang="ru-RU" sz="1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лото», «Найди свою сказку»,  «Спой вместе с героем», «Прогулка по сказкам»,  «Отгадай сказочного героя».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 «Мой любимый сказочный герой», «Моя любимая сказка», «Волшебный аквариум», рисование простых сюжетов по мотивам сказок. 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«Репка», «Колобок», «Курочка – ряба», «Гуси – лебеди», «Заяц».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Аппликация: «У солнышка в гостях», «Лисичка», «Теремок». 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Конструирование: «Теремок», «</a:t>
            </a:r>
            <a:r>
              <a:rPr lang="ru-RU" sz="1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избушка», «Дом для чебурашки».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endParaRPr lang="ru-RU" sz="1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сказок»,  «Народная сказка – волшебная, бытовая»,  «Герои сказок – какие они?», «Мир сказок», «Мой любимый сказочный герой».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упражнения: «Составь портрет», «Помоги художнику», «Чудо - Узор», «Русский сувенир», «Разрезные картинки», «Составь портрет сказочного героя», «Собери картинку по сказкам». </a:t>
            </a: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ролевые игры: </a:t>
            </a:r>
            <a:endParaRPr lang="ru-RU" sz="1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Театр», «Библиотека», «</a:t>
            </a:r>
            <a:r>
              <a:rPr lang="ru-RU" sz="1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больница», « В магазин за книгами».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декораций к сказкам, масок сказочных героев, атрибутов для игр.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сказки: «Три медведя», «Репка», «Колобок».</a:t>
            </a: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«Книжного уголка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96" y="0"/>
            <a:ext cx="5598914" cy="693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9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6076" y="420702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rgbClr val="335B74"/>
                </a:solidFill>
              </a:rPr>
              <a:t>    </a:t>
            </a:r>
            <a:r>
              <a:rPr lang="ru-RU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ФОРМЫ РАБОТЫ С РОДИТЕЛЯМИ</a:t>
            </a:r>
            <a:endParaRPr lang="ru-RU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7854" y="1255466"/>
            <a:ext cx="7863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Анкетирование:</a:t>
            </a:r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«Семейное чтение».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собрание: </a:t>
            </a:r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«Читающая семья - читающий ребенок».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презентации: </a:t>
            </a:r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любимая сказка».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</a:t>
            </a:r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организовать домашнее чтение», «Семья и книга», «Рекомендации для родителей по развитию читательского интереса».</a:t>
            </a:r>
          </a:p>
          <a:p>
            <a:pPr algn="ctr"/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наглядного пособия «Книжное дерево».</a:t>
            </a:r>
          </a:p>
          <a:p>
            <a:pPr algn="ctr"/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книжной выставки «Книжный парад для дошколят».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Развлечение:</a:t>
            </a:r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КВН «Путешествие по сказкам».</a:t>
            </a:r>
          </a:p>
          <a:p>
            <a:pPr algn="ctr"/>
            <a:r>
              <a:rPr lang="ru-RU" b="1" dirty="0">
                <a:solidFill>
                  <a:srgbClr val="335B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литературного  конкурса «Папа, мама, я – читающая семья».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" y="4031673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32" y="3896591"/>
            <a:ext cx="3228109" cy="242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83" y="3885449"/>
            <a:ext cx="3437930" cy="257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/>
          </a:p>
        </p:txBody>
      </p:sp>
      <p:sp>
        <p:nvSpPr>
          <p:cNvPr id="12" name="Полилиния 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6779107"/>
              </p:ext>
            </p:extLst>
          </p:nvPr>
        </p:nvGraphicFramePr>
        <p:xfrm>
          <a:off x="527855" y="1359438"/>
          <a:ext cx="6728077" cy="2080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 txBox="1">
            <a:spLocks/>
          </p:cNvSpPr>
          <p:nvPr/>
        </p:nvSpPr>
        <p:spPr>
          <a:xfrm>
            <a:off x="-1591733" y="160402"/>
            <a:ext cx="12683066" cy="1073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C00000"/>
                </a:solidFill>
              </a:rPr>
              <a:t>     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32" y="1109133"/>
            <a:ext cx="4435962" cy="51731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66333" y="348715"/>
            <a:ext cx="10075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spc="200" dirty="0" smtClean="0">
                <a:solidFill>
                  <a:srgbClr val="C00000"/>
                </a:solidFill>
                <a:latin typeface="Impact" panose="020B0806030902050204"/>
                <a:ea typeface="+mj-ea"/>
                <a:cs typeface="+mj-cs"/>
              </a:rPr>
              <a:t>Организация чтения дома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7855" y="3565584"/>
            <a:ext cx="76151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686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Ритуал семейного чтения не должен зависеть от поведения ребенка или настроения взрослых в течение дня, иначе пропадает интерес к чтению, так как  процесс будет связан с неприятными эмоциями. Если чтение происходит не вечером, а среди дня, то очень важно, чтобы это было не в суете одновременно с домашними делами, а как специальное дело: сидя рядом, не отвлекаясь на телефон и другие разговоры.  Такое чтение формирует взаимопонимание детей и взрослых. После первых сказок и коротких рассказов можно переходить к большим книгам, растягивая удовольствие на много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 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4" y="514770"/>
            <a:ext cx="12639511" cy="1073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4800" dirty="0" smtClean="0">
                <a:solidFill>
                  <a:srgbClr val="C00000"/>
                </a:solidFill>
              </a:rPr>
              <a:t>      </a:t>
            </a:r>
            <a:r>
              <a:rPr lang="ru-RU" sz="4000" dirty="0" smtClean="0">
                <a:solidFill>
                  <a:srgbClr val="C00000"/>
                </a:solidFill>
              </a:rPr>
              <a:t>Советы по приобщению к чтению дома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692" y="1283854"/>
            <a:ext cx="10337800" cy="3974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 smtClean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демонстрировать свой положительный пример людей, для которых чтение – это удовольствие. Цитируйте писателей, заучивайте наизусть, приводите примеры из литературы, обсуждайте прочитанное – и дети увидят, что без чтения – никуда.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ребёнка в библиотеку. Наведывайтесь туда еженедельно. Позвольте ребёнку самостоятельно выбирать себе книжки и журналы.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Посещайте книжные магазины. Соберите дома интересную детскую библиотеку.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Заведите «Дневник читателя», где будет отражено, сколько книг, каких и в течение какого периода были они прочитаны.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Оборудуйте дома уголок для чтения: удобная парта, книжная полка, игрушки в виде сказочных персонажей и пр.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Приобретайте вдохновляющие книги, красочные и увлекательные, чтобы детям хотелось читать ещё больше.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Читайте с детьми книги, по которым поставлены фильмы, и наоборот.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Придумывайте досуг, связанный с чтением: литературные вечера, совместное чтение или театрализованные представления по произведениям.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Поддерживайте дружбу ребёнка с детьми, любящими читать.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Разгадывайте с детьми кроссворды, шарады, ребусы, интересные логические задачки.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Побуждайте детей к чтению вслух, тренируйте технику чтения, выразительность.</a:t>
            </a:r>
            <a:endParaRPr lang="ru-RU" sz="1200" b="1" dirty="0">
              <a:solidFill>
                <a:srgbClr val="335B7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00" b="1" dirty="0">
                <a:solidFill>
                  <a:srgbClr val="335B7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Обсуждайте с ребёнком прочитанное.</a:t>
            </a:r>
            <a:endParaRPr lang="ru-RU" sz="1200" b="1" dirty="0">
              <a:solidFill>
                <a:srgbClr val="335B7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333">
            <a:off x="7343845" y="3794156"/>
            <a:ext cx="3482512" cy="27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16c05727-aa75-4e4a-9b5f-8a80a1165891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«Значок ухода за ребенком»</Template>
  <TotalTime>0</TotalTime>
  <Words>1187</Words>
  <Application>Microsoft Office PowerPoint</Application>
  <PresentationFormat>Широкоэкранный</PresentationFormat>
  <Paragraphs>113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Gill Sans MT</vt:lpstr>
      <vt:lpstr>Impact</vt:lpstr>
      <vt:lpstr>Times New Roman</vt:lpstr>
      <vt:lpstr>Эмблема</vt:lpstr>
      <vt:lpstr>Конкурс «Читающая мама-читающая страна!»</vt:lpstr>
      <vt:lpstr>Муниципальный этап краевого конкурса         среди образовательных организаций, реализующих     программы дошкольного образования,        по пропаганде чтения-восприятия детской литературы     «Читающая мама – читающая страна»  2021 году </vt:lpstr>
      <vt:lpstr>Участники:  Лебедева Екатерина Олеговна (мама)  Лебедева Мария, 7 лет (дочь)</vt:lpstr>
      <vt:lpstr>      актуальность</vt:lpstr>
      <vt:lpstr>    ЦелЬ</vt:lpstr>
      <vt:lpstr>Формы работы с родителями</vt:lpstr>
      <vt:lpstr>    ФОРМЫ РАБОТЫ С РОДИТЕЛЯМИ</vt:lpstr>
      <vt:lpstr>Презентация PowerPoint</vt:lpstr>
      <vt:lpstr>      Советы по приобщению к чтению дома</vt:lpstr>
      <vt:lpstr>    о пользе чтения!!!</vt:lpstr>
      <vt:lpstr>Важно!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2021-03-28T16:10:19Z</dcterms:created>
  <dcterms:modified xsi:type="dcterms:W3CDTF">2021-03-29T11:05:40Z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