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6182" autoAdjust="0"/>
  </p:normalViewPr>
  <p:slideViewPr>
    <p:cSldViewPr showGuides="1">
      <p:cViewPr varScale="1">
        <p:scale>
          <a:sx n="98" d="100"/>
          <a:sy n="98" d="100"/>
        </p:scale>
        <p:origin x="114" y="1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29.03.2021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5260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8560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8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907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92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327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968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6828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3997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noProof="0" smtClean="0"/>
              <a:pPr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023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>
                <a:solidFill>
                  <a:schemeClr val="bg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662" y="6453386"/>
            <a:ext cx="1607525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4DA005-6FEA-455D-837C-11B0D748434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382" y="6453386"/>
            <a:ext cx="7021548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9" name="Group 8"/>
          <p:cNvGrpSpPr/>
          <p:nvPr/>
        </p:nvGrpSpPr>
        <p:grpSpPr>
          <a:xfrm>
            <a:off x="752663" y="744470"/>
            <a:ext cx="1067133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pSp>
        <p:nvGrpSpPr>
          <p:cNvPr id="10" name="Группа 9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5" name="Рисунок 14" descr="Стопка книг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25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A54D-AC64-4676-8B0F-D298DF690246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92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28C1-D16F-4F05-85BA-523568B99D1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30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4AE4-1635-43DA-948E-95C0D2FC5C6D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4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826" y="1301361"/>
            <a:ext cx="9610468" cy="2852737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826" y="421632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716" y="6453386"/>
            <a:ext cx="162198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0798E2-A37B-465D-AE43-4B189777EF2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639" y="6453386"/>
            <a:ext cx="7021548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49840" y="1685652"/>
            <a:ext cx="32741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905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16D7-FCE8-4388-BC96-3A796553CFFB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39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EA0-AEAA-4FA7-BA63-5BC7DD49388C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368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CC636-5A9F-4760-B2C7-A0C50296A35F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17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5DF2-F37D-45A5-9B87-35C3843FB32C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803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/>
            </a:lvl1pPr>
            <a:lvl2pPr>
              <a:defRPr sz="1999"/>
            </a:lvl2pPr>
            <a:lvl3pPr>
              <a:defRPr sz="1799"/>
            </a:lvl3pPr>
            <a:lvl4pPr>
              <a:defRPr sz="1799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4DCB0-7EB9-46BB-AB75-55060ED8B36A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33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712" y="6453386"/>
            <a:ext cx="1204258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65154-D9C5-462F-A17F-9219139566A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371" y="6453386"/>
            <a:ext cx="237305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0566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6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288" y="6453386"/>
            <a:ext cx="1204258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5479D01-6828-4805-89BD-F0BAA96C608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0269" y="645338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84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1372" y="4496345"/>
            <a:ext cx="8366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Библиотеки - это сокровищницы всех богатств человеческого </a:t>
            </a:r>
            <a:r>
              <a:rPr lang="ru-RU" sz="20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духа. Лейбниц. </a:t>
            </a:r>
            <a:endParaRPr lang="ru-RU" sz="20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4332" y="908720"/>
            <a:ext cx="6092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all" spc="8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Конкурс</a:t>
            </a:r>
            <a:br>
              <a:rPr kumimoji="0" lang="ru-RU" sz="4800" b="0" i="0" u="none" strike="noStrike" kern="0" cap="all" spc="8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ru-RU" sz="4800" b="0" i="0" u="none" strike="noStrike" kern="0" cap="all" spc="8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«Читающая мама-читающая страна!»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388" y="6237312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ru-RU" kern="0" cap="all" spc="800" dirty="0" smtClean="0">
                <a:solidFill>
                  <a:srgbClr val="C00000"/>
                </a:solidFill>
                <a:latin typeface="Impact" panose="020B0806030902050204"/>
              </a:rPr>
              <a:t>2021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884" y="301166"/>
            <a:ext cx="103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 algn="ctr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Девиз «Давая детям книги, вы дарите им крылья!»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5" y="1220766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29" y="3153646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294798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39" y="1412776"/>
            <a:ext cx="326196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34" y="974791"/>
            <a:ext cx="3712509" cy="21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5690" y="301166"/>
            <a:ext cx="2409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 algn="ctr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ВЫВОД</a:t>
            </a:r>
            <a:endParaRPr lang="ru-RU" sz="4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871" y="1017977"/>
            <a:ext cx="11449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открытия библиотеки в нашей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школе)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проявлять больший интерес к книгам, чаще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 их просмотром, бережно к ним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детей расширился словарный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запас, сформировался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 к слушанию литературных произведений.	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осознали  важность своего участия в формировании книжной культуры 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дошкольников, научились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способности своего ребенка, выполнять работу вместе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главное,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детей появилась потребность в семейном чтении книги и это значит, что вся проведённая работа не прошла даром.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1924" y="4725144"/>
            <a:ext cx="9793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Я уверена, что проводимая  </a:t>
            </a:r>
            <a:r>
              <a:rPr lang="ru-RU" i="1" dirty="0">
                <a:solidFill>
                  <a:srgbClr val="C00000"/>
                </a:solidFill>
              </a:rPr>
              <a:t>работа по привлечению  детей и родителей к чтению и восприятию художественной литературы, поможет возродить традиции семейного </a:t>
            </a:r>
            <a:r>
              <a:rPr lang="ru-RU" i="1" dirty="0" smtClean="0">
                <a:solidFill>
                  <a:srgbClr val="C00000"/>
                </a:solidFill>
              </a:rPr>
              <a:t>чтения</a:t>
            </a:r>
            <a:r>
              <a:rPr lang="ru-RU" i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53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46340" y="1628800"/>
            <a:ext cx="60928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0" cap="all" spc="8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Спасибо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kern="0" cap="all" spc="800" dirty="0" smtClean="0">
                <a:solidFill>
                  <a:srgbClr val="C00000"/>
                </a:solidFill>
                <a:latin typeface="Impact" panose="020B0806030902050204"/>
                <a:ea typeface="+mj-ea"/>
                <a:cs typeface="+mj-cs"/>
              </a:rPr>
              <a:t>За внимание!</a:t>
            </a:r>
            <a:endParaRPr kumimoji="0" lang="ru-RU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55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25860" y="833113"/>
            <a:ext cx="10441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Муниципальный этап краевого конкурса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среди образовательных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организаций,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реализующих    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программы дошкольного образования,  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по пропаганде чтения-восприятия детской литературы 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«Читающая мама – читающая страна»  2021 году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90774" y="3141437"/>
            <a:ext cx="11311332" cy="1741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>Воспитатель </a:t>
            </a:r>
            <a:r>
              <a:rPr lang="ru-RU" sz="4000" dirty="0" err="1" smtClean="0">
                <a:solidFill>
                  <a:srgbClr val="002060"/>
                </a:solidFill>
                <a:latin typeface="Impact" panose="020B0806030902050204"/>
              </a:rPr>
              <a:t>Мбдоу</a:t>
            </a:r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Impact" panose="020B0806030902050204"/>
              </a:rPr>
              <a:t>дс</a:t>
            </a:r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> №17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</a:br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>«Веселые гномики»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Impact" panose="020B0806030902050204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Impact" panose="020B0806030902050204"/>
              </a:rPr>
              <a:t>с.Небуг</a:t>
            </a:r>
            <a:endParaRPr lang="ru-RU" sz="3000" dirty="0" smtClean="0">
              <a:solidFill>
                <a:srgbClr val="002060"/>
              </a:solidFill>
              <a:latin typeface="Impact" panose="020B0806030902050204"/>
            </a:endParaRPr>
          </a:p>
          <a:p>
            <a:pPr algn="ctr"/>
            <a:endParaRPr lang="ru-RU" sz="7600" dirty="0" smtClean="0">
              <a:solidFill>
                <a:srgbClr val="002060"/>
              </a:solidFill>
              <a:latin typeface="Impact" panose="020B0806030902050204"/>
            </a:endParaRPr>
          </a:p>
          <a:p>
            <a:pPr algn="ctr"/>
            <a:r>
              <a:rPr lang="ru-RU" sz="12300" dirty="0" err="1" smtClean="0">
                <a:solidFill>
                  <a:srgbClr val="002060"/>
                </a:solidFill>
                <a:latin typeface="Impact" panose="020B0806030902050204"/>
              </a:rPr>
              <a:t>Столярчук</a:t>
            </a:r>
            <a:r>
              <a:rPr lang="ru-RU" sz="12300" dirty="0" smtClean="0">
                <a:solidFill>
                  <a:srgbClr val="002060"/>
                </a:solidFill>
                <a:latin typeface="Impact" panose="020B0806030902050204"/>
              </a:rPr>
              <a:t> Елена Юрьевна</a:t>
            </a:r>
          </a:p>
          <a:p>
            <a:pPr algn="ctr"/>
            <a:endParaRPr lang="ru-RU" sz="4800" dirty="0">
              <a:solidFill>
                <a:srgbClr val="002060"/>
              </a:solidFill>
              <a:latin typeface="Impact" panose="020B0806030902050204"/>
            </a:endParaRPr>
          </a:p>
          <a:p>
            <a:pPr algn="ctr"/>
            <a:endParaRPr lang="ru-RU" sz="4800" dirty="0">
              <a:solidFill>
                <a:srgbClr val="002060"/>
              </a:solidFill>
              <a:latin typeface="Impact" panose="020B0806030902050204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909837" y="5406524"/>
            <a:ext cx="1138054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Номинация: «библиотеки для детей </a:t>
            </a:r>
          </a:p>
          <a:p>
            <a:pPr algn="ctr"/>
            <a:r>
              <a:rPr lang="ru-RU" sz="4000" u="sng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 родителей»</a:t>
            </a:r>
            <a:endParaRPr lang="ru-RU" sz="4000" u="sng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164">
            <a:off x="-193557" y="406094"/>
            <a:ext cx="2929688" cy="17291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6628">
            <a:off x="10209044" y="320145"/>
            <a:ext cx="1934365" cy="11416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988">
            <a:off x="376712" y="4451699"/>
            <a:ext cx="1789147" cy="10559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8261">
            <a:off x="10003825" y="3530337"/>
            <a:ext cx="1371397" cy="8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86100" y="404664"/>
            <a:ext cx="589456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0" u="none" strike="noStrike" kern="0" cap="all" spc="200" normalizeH="0" baseline="0" noProof="0" dirty="0" smtClean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</a:t>
            </a:r>
            <a:r>
              <a:rPr kumimoji="0" lang="ru-RU" sz="5100" b="0" i="0" u="none" strike="noStrike" kern="0" cap="all" spc="2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актуальность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7848" y="1556792"/>
            <a:ext cx="11161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Возрождение традиций семейного чтения – это актуальная проблема сегодняшнего дня, так как родители и дети перестали слушать и слышать друг друга, компьютерные технологии постепенно вытесняют из нашей жизни живое общение. В начале учебного года  я провела анкетирование родителей, с целью определения родительской компетенции в вопросах детского и семейного чтения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Анализируя анкеты,  было выявлено,  что лишь 15%  родителей читают своим детям книги. И я пришла к выводу, что необходимо научить детей и их родителей любить книгу и развить у них интерес к ней. 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Для приобщения  детей к чтению используются различные средства, важнейшим из которых, на мой взгляд,  является создание оптимальной предметно-развивающей среды. В связи с этим, мною была создана предметно – развивающая среда в группе с учетом потребностей и интересов детей </a:t>
            </a:r>
            <a:r>
              <a:rPr lang="ru-RU" sz="1800" b="1" kern="0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старшего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 возраста, где особое внимание я уделила уголку для чтения.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07737" y="4519974"/>
            <a:ext cx="2900975" cy="217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43">
            <a:off x="10323997" y="118851"/>
            <a:ext cx="2016224" cy="1575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4595418"/>
            <a:ext cx="2699792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067336" y="147700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    </a:t>
            </a:r>
            <a:r>
              <a:rPr kumimoji="0" lang="ru-RU" sz="5100" b="0" i="0" u="none" strike="noStrike" kern="1200" cap="all" spc="2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cs typeface="Times New Roman" panose="02020603050405020304" pitchFamily="18" charset="0"/>
              </a:rPr>
              <a:t>ЦелЬ</a:t>
            </a:r>
            <a:endParaRPr kumimoji="0" lang="ru-RU" sz="51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7888" y="808114"/>
            <a:ext cx="103691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kumimoji="0" lang="ru-RU" sz="20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Формировать у детей дошкольного возраста любовь и уважение к книге, возрождение традиции</a:t>
            </a:r>
            <a:r>
              <a:rPr kumimoji="0" lang="ru-RU" sz="2000" b="1" u="none" strike="noStrike" kern="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семейного чтения  и</a:t>
            </a:r>
            <a:br>
              <a:rPr lang="ru-RU" sz="20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развитие культуры чтения с ребенком через</a:t>
            </a:r>
            <a:br>
              <a:rPr lang="ru-RU" sz="20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kern="0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сотрудничество с его семьей!</a:t>
            </a:r>
            <a:r>
              <a:rPr kumimoji="0" lang="ru-RU" sz="20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230316" y="2106870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>Задачи:</a:t>
            </a:r>
            <a:endParaRPr kumimoji="0" lang="ru-RU" sz="51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5860" y="2764572"/>
            <a:ext cx="11189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1. Развивать  интерес  к литературным  произведениям: желание  слушать,  рассматривать  иллюстрации,  обыгрывать  эпизоды.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2.Сформировать  желание  быть  похожим  на  положительных  героев. 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3.Развивать речь,  расширять и активизировать словарный запас.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4.Формировать представление у детей о роли книги в жизни человека.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5. Познакомить с различными жанрами книг.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6. Дать представление о библиотеке.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7. Воспитывать любовь и бережное отношение к книге.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8.Вовлечь родителей в совместную деятельность с детьми.     Побудить родителей  к развитию  читательского  интереса  у  детей. Обогащать детско-родительские отношения совместным чтениям.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9. Воспитывать партнёрские отношения между детьми, родителями, педагогами.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650">
            <a:off x="112357" y="1016996"/>
            <a:ext cx="2027005" cy="17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3824" r="3587" b="3878"/>
          <a:stretch/>
        </p:blipFill>
        <p:spPr>
          <a:xfrm>
            <a:off x="8052172" y="4194693"/>
            <a:ext cx="3938130" cy="275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05" y="4218425"/>
            <a:ext cx="3682327" cy="262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"/>
          <a:stretch/>
        </p:blipFill>
        <p:spPr>
          <a:xfrm>
            <a:off x="837826" y="4342405"/>
            <a:ext cx="360136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981844" y="335545"/>
            <a:ext cx="12817424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>Консультации для родителей:</a:t>
            </a:r>
            <a:endParaRPr kumimoji="0" lang="ru-RU" sz="48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8" y="1268760"/>
            <a:ext cx="3803915" cy="304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5324" y="1230195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94" y="929061"/>
            <a:ext cx="2391288" cy="33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654252" y="188640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1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5939" y="44791"/>
            <a:ext cx="9649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</a:rPr>
              <a:t>БИБЛИОТЕКА </a:t>
            </a:r>
            <a: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</a:rPr>
            </a:b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место для совместного с воспитателем изучения литературных произведений </a:t>
            </a:r>
            <a:b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</a:b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и самостоятельной деятельности детей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старшего возраста!</a:t>
            </a:r>
            <a:r>
              <a:rPr lang="ru-RU" sz="3200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u="sng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15" y="3004621"/>
            <a:ext cx="438036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845558"/>
            <a:ext cx="2810344" cy="374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8147">
            <a:off x="285275" y="78647"/>
            <a:ext cx="2419032" cy="132182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9186" y="1635710"/>
            <a:ext cx="1015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организации книжного уголка в детском саду — создание благоприятных условий для знакомства воспитанников с миром художественной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981844" y="1484784"/>
            <a:ext cx="11089232" cy="3721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Восприятие художественной литературы и фольклора: слушание книг, прослушивание  аудиозаписей произведений,  просмотр книг, иллюстраций, диафильмов.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Игровая деятельность: театрализованные игры, игры с дидактическим материалом.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Изобразительная деятельность: изготовление продуктов детского творчества по литературным произведениям (рисование, аппликация).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Коммуникативная: деятельность общение со взрослыми и сверстниками в процессе обсуждения, драматизации литературных произведений и  совместной игровой деятельности.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Трудовая деятельность: деятельность :посильная помощь в уборке книжного уголка (протирание от пыли книжных полок и печатных изданий)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785694" y="559216"/>
            <a:ext cx="11595430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1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</a:rPr>
              <a:t>Перечень видов деятельности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 форм работы </a:t>
            </a:r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 детьми </a:t>
            </a:r>
            <a:endParaRPr lang="ru-RU" sz="54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старшего ДОШКОЛЬНОГО возраста </a:t>
            </a:r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библиотеке</a:t>
            </a:r>
            <a:r>
              <a:rPr lang="ru-RU" sz="5400" b="1" dirty="0">
                <a:latin typeface="Monotype Corsiva" panose="03010101010201010101" pitchFamily="66" charset="0"/>
              </a:rPr>
              <a:t/>
            </a:r>
            <a:br>
              <a:rPr lang="ru-RU" sz="5400" b="1" dirty="0">
                <a:latin typeface="Monotype Corsiva" panose="03010101010201010101" pitchFamily="66" charset="0"/>
              </a:rPr>
            </a:br>
            <a:endParaRPr kumimoji="0" lang="ru-RU" sz="5100" b="0" i="0" u="none" strike="noStrike" kern="1200" cap="all" spc="2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0" y="4668427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55" y="4941168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39" y="4369825"/>
            <a:ext cx="2363755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87" y="4803823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0603">
            <a:off x="-117401" y="-83536"/>
            <a:ext cx="1806190" cy="13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17948" y="476672"/>
            <a:ext cx="8815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БИБЛИОТЕКА СЕМЕЙНОГО ЧТЕНИЯ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9876" y="1184558"/>
            <a:ext cx="10492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 defTabSz="91440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организации библиотеки - удовлетворение разнообразных интересов детей и родителей группы, доступность, соответствие литературы возрасту, разнообразие художественных жанров и видов книг, периодичность книжного обмена,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эстетичность.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515817"/>
            <a:ext cx="468662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1" y="2529701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89" y="2515817"/>
            <a:ext cx="2953139" cy="393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6" y="4676463"/>
            <a:ext cx="4176464" cy="1925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0" y="4878581"/>
            <a:ext cx="158193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3930" y="224134"/>
            <a:ext cx="9311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ОРГАНИЗАЦИЯ РАБОТЫ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БИБЛИОТЕКИ В ДЕТСКОМ САДУ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404991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91" y="1395500"/>
            <a:ext cx="3960440" cy="2964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60" y="1395500"/>
            <a:ext cx="3227851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4160893"/>
            <a:ext cx="3322748" cy="249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4533081"/>
            <a:ext cx="4968552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4359641"/>
            <a:ext cx="2530660" cy="189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76</TotalTime>
  <Words>392</Words>
  <Application>Microsoft Office PowerPoint</Application>
  <PresentationFormat>Произвольный</PresentationFormat>
  <Paragraphs>54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Impact</vt:lpstr>
      <vt:lpstr>Monotype Corsiva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 Шипицына</dc:creator>
  <cp:lastModifiedBy>Svetlana</cp:lastModifiedBy>
  <cp:revision>10</cp:revision>
  <dcterms:created xsi:type="dcterms:W3CDTF">2021-03-28T18:21:18Z</dcterms:created>
  <dcterms:modified xsi:type="dcterms:W3CDTF">2021-03-29T10:57:37Z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